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775" r:id="rId2"/>
    <p:sldId id="1072" r:id="rId3"/>
    <p:sldId id="1073" r:id="rId4"/>
    <p:sldId id="1083" r:id="rId5"/>
    <p:sldId id="1085" r:id="rId6"/>
    <p:sldId id="1086" r:id="rId7"/>
    <p:sldId id="272" r:id="rId8"/>
    <p:sldId id="274" r:id="rId9"/>
    <p:sldId id="275" r:id="rId10"/>
    <p:sldId id="277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375B5-A2E9-45A8-83B5-EFD2E494C9E9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647BF-F984-4B22-AB4B-63ED4400D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8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33D19-798C-467E-94F5-754E2F6F1A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8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EACDD-8863-2C86-5E30-7C6BBA890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3F1F5-151E-E0D8-1814-B63E946BC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A67F5-E524-076E-9CDC-B3A985AA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57C9C-0356-D481-AE7E-EC3DB700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319CA-3889-DCA8-7B67-B890F11B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16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71CC-3F87-5E62-0ADC-E0CD1BFD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AB583-57BA-1978-96B9-2695F1DD5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B1B6-2628-F6E3-185C-3A6FFBD7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9836D-4CCC-390C-EEBC-06366713B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AA3C9-B616-A9CB-6595-F26CCF59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4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E3B94-3747-CF9C-27EE-9FEA50AC7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9514A-5A29-A1FD-2740-3B43C2350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43E0D-CE92-2E09-DF20-4BC1A548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FB9EB-53F6-2500-E3F2-1E2FD57B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EA75B-B205-298C-26F3-5EA69D23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9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AA54A-90F4-F1AA-5F78-847FDD9A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26A93-DB51-91BA-AA7E-38F5DC56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10CBC-E327-B252-C2F1-B7835B34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3122D-0743-9F2F-1A29-E63AD28D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8AAAE-AF0C-57E3-98F7-0DD9EDA9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5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DFD43-0DEA-AEDC-C167-6331B643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1E8ED-83FB-6C2D-5EF5-856D8636E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C742E-570E-62BB-8706-F368C71B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72F36-7223-8A08-6162-2940850D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44691-9272-CA24-F5A4-C7F63DD4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4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8F50A-6F8A-F8E6-D65F-611604DA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9D975-D50D-A4A0-CAE7-11B3EA920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BD561-902A-88F1-EFED-3EA47A18E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5006D-ECCA-C8C0-61E8-392849B3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C5ACF-55B9-F07E-CAC5-33910E3C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B763C-085E-FAA0-B233-B5B57C13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1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CFC00-EF49-1FFE-05E6-F9B08D03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BA485-6DA0-0606-4863-2C88C286D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70B23-7218-6013-3CA6-281C9A5D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E4DBE-A4C4-EE0E-03B0-89C0C7191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20DEB-4A7C-10BC-5DE8-C89DE8FC4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C52B57-3BAC-C74C-B691-3FB3710A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5A1AD9-550D-EF7D-28FA-1BD4D33E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41780E-F8B9-4F87-6375-C710E6486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317F5-EF51-84E6-6EDE-314FF762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3263D8-159E-33B0-8145-22FD4E1A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7EDEB-057C-6DD5-3823-424688FB5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404AF-894A-129C-8CE1-FFFCE60A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313545-7F98-630D-10C8-CE4AC83E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55601-3181-D80E-214C-DE958CD0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DFBF9-AFDE-85C4-3BCB-998EAE7D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3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42D7-C5C2-53D4-8CB3-C015481A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B4BE0-C1B3-BF6E-16C7-0DDA45CEA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C7D22-E9BD-F663-793D-85E66F240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4925E-3F0B-BC50-F207-F6C5168F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36936-0E02-816B-FE81-946DD64FB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2D228-08CB-79E7-B1F9-A278BE1A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6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D0C3-FD5B-674B-56C5-B655CDA08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F7932-4E38-EAEA-2131-22026791A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38634-FCAD-7D04-7F06-2153E297E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19CDA-E697-95E1-F834-84EEB453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C45E5-A207-D87A-EB7D-BA7672D2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5132F-888A-4990-F1A3-0E079C10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6D4010-A52F-661F-B598-24CF06F9D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FD9DB-F2C7-D3FB-9FF8-53A9028E9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45D85-915F-9DCB-FEEA-2FC782084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AD77-2CA9-8024-802D-FDC395A03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411FF-C88F-63CB-1D44-C18A3BEAB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3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E8000-FF47-415E-BC66-C7A4E69B8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What do the different front covers of the novel suggest about the story?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0DD9D-A3CA-4B42-890E-2E262ED8F8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92464" y="2954338"/>
          <a:ext cx="7674990" cy="275675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70375">
                  <a:extLst>
                    <a:ext uri="{9D8B030D-6E8A-4147-A177-3AD203B41FA5}">
                      <a16:colId xmlns:a16="http://schemas.microsoft.com/office/drawing/2014/main" val="3706011940"/>
                    </a:ext>
                  </a:extLst>
                </a:gridCol>
                <a:gridCol w="2621740">
                  <a:extLst>
                    <a:ext uri="{9D8B030D-6E8A-4147-A177-3AD203B41FA5}">
                      <a16:colId xmlns:a16="http://schemas.microsoft.com/office/drawing/2014/main" val="3665424364"/>
                    </a:ext>
                  </a:extLst>
                </a:gridCol>
                <a:gridCol w="3282875">
                  <a:extLst>
                    <a:ext uri="{9D8B030D-6E8A-4147-A177-3AD203B41FA5}">
                      <a16:colId xmlns:a16="http://schemas.microsoft.com/office/drawing/2014/main" val="3516162725"/>
                    </a:ext>
                  </a:extLst>
                </a:gridCol>
              </a:tblGrid>
              <a:tr h="623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Weeks/</a:t>
                      </a:r>
                      <a:endParaRPr lang="en-US" sz="1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Lessons</a:t>
                      </a:r>
                      <a:endParaRPr lang="en-US" sz="17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39" marR="236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Topic/Unit</a:t>
                      </a:r>
                      <a:endParaRPr lang="en-US" sz="17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39" marR="236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Objectives/Activities</a:t>
                      </a:r>
                      <a:endParaRPr lang="en-US" sz="17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39" marR="23639" marT="0" marB="0"/>
                </a:tc>
                <a:extLst>
                  <a:ext uri="{0D108BD9-81ED-4DB2-BD59-A6C34878D82A}">
                    <a16:rowId xmlns:a16="http://schemas.microsoft.com/office/drawing/2014/main" val="1766557827"/>
                  </a:ext>
                </a:extLst>
              </a:tr>
              <a:tr h="21334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Noticing</a:t>
                      </a:r>
                      <a:endParaRPr lang="en-US" sz="17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39" marR="236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Introduction to IGCSE course</a:t>
                      </a:r>
                      <a:endParaRPr lang="en-US" sz="1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Focus on Prose Text</a:t>
                      </a:r>
                      <a:endParaRPr lang="en-US" sz="17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39" marR="2363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To introduce the prose section of the IGCSE literature course.</a:t>
                      </a:r>
                      <a:endParaRPr lang="en-US" sz="1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To compare front covers, and make predictions about the novel.</a:t>
                      </a:r>
                      <a:endParaRPr lang="en-US" sz="1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  <a:endParaRPr lang="en-US" sz="17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39" marR="2363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489002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2788C-637B-AF8E-B90B-5BF7A742C3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60172" y="2185988"/>
            <a:ext cx="5669914" cy="365125"/>
          </a:xfrm>
        </p:spPr>
        <p:txBody>
          <a:bodyPr/>
          <a:lstStyle/>
          <a:p>
            <a:pPr algn="ctr"/>
            <a:fld id="{577CDBAF-44B5-46BA-90F1-E8046F3235F7}" type="datetime2">
              <a:rPr lang="en-US" sz="3300" u="sng" smtClean="0"/>
              <a:pPr algn="ctr"/>
              <a:t>Tuesday, April 18, 2023</a:t>
            </a:fld>
            <a:endParaRPr lang="en-US" sz="3300" u="sng" dirty="0"/>
          </a:p>
        </p:txBody>
      </p:sp>
    </p:spTree>
    <p:extLst>
      <p:ext uri="{BB962C8B-B14F-4D97-AF65-F5344CB8AC3E}">
        <p14:creationId xmlns:p14="http://schemas.microsoft.com/office/powerpoint/2010/main" val="817192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484B4-55DB-492B-8A7C-223D7405D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1315067"/>
            <a:ext cx="10571998" cy="970450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en-GB" sz="1800" dirty="0">
                <a:solidFill>
                  <a:schemeClr val="tx1"/>
                </a:solidFill>
              </a:rPr>
              <a:t>.</a:t>
            </a:r>
            <a:br>
              <a:rPr lang="en-GB" sz="2000" dirty="0"/>
            </a:br>
            <a:br>
              <a:rPr lang="en-GB" sz="2000" dirty="0"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45312-2D1D-4630-A9B8-6172B46ED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68" y="0"/>
            <a:ext cx="8218723" cy="1518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/>
              <a:t>Draw your own front cover.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9FF894-F959-4A8C-8C11-D14186ED0BCA}"/>
              </a:ext>
            </a:extLst>
          </p:cNvPr>
          <p:cNvSpPr txBox="1"/>
          <p:nvPr/>
        </p:nvSpPr>
        <p:spPr>
          <a:xfrm>
            <a:off x="430668" y="1315067"/>
            <a:ext cx="7855329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b="1" i="1" dirty="0">
                <a:solidFill>
                  <a:srgbClr val="7030A0"/>
                </a:solidFill>
              </a:rPr>
              <a:t>C</a:t>
            </a:r>
            <a:r>
              <a:rPr lang="en-GB" sz="2500" b="1" i="1" dirty="0" err="1">
                <a:solidFill>
                  <a:srgbClr val="7030A0"/>
                </a:solidFill>
              </a:rPr>
              <a:t>reate</a:t>
            </a:r>
            <a:r>
              <a:rPr lang="en-GB" sz="2500" b="1" i="1" dirty="0">
                <a:solidFill>
                  <a:srgbClr val="7030A0"/>
                </a:solidFill>
              </a:rPr>
              <a:t> a good front cover for the novel (with colour).</a:t>
            </a:r>
          </a:p>
          <a:p>
            <a:endParaRPr lang="en-GB" sz="2500" b="1" dirty="0">
              <a:solidFill>
                <a:srgbClr val="7030A0"/>
              </a:solidFill>
            </a:endParaRPr>
          </a:p>
          <a:p>
            <a:r>
              <a:rPr lang="en-GB" sz="2500" dirty="0">
                <a:solidFill>
                  <a:srgbClr val="7030A0"/>
                </a:solidFill>
              </a:rPr>
              <a:t>You can magpie ideas from the ones we have looked at.</a:t>
            </a:r>
          </a:p>
          <a:p>
            <a:endParaRPr lang="en-GB" sz="2500" b="1" dirty="0">
              <a:solidFill>
                <a:srgbClr val="7030A0"/>
              </a:solidFill>
            </a:endParaRPr>
          </a:p>
          <a:p>
            <a:r>
              <a:rPr lang="en-GB" sz="2500" b="1" dirty="0">
                <a:solidFill>
                  <a:srgbClr val="7030A0"/>
                </a:solidFill>
              </a:rPr>
              <a:t>Consider whether you want your front cover to give away the whole story.</a:t>
            </a:r>
          </a:p>
          <a:p>
            <a:endParaRPr lang="en-GB" sz="2500" dirty="0">
              <a:solidFill>
                <a:srgbClr val="7030A0"/>
              </a:solidFill>
            </a:endParaRPr>
          </a:p>
          <a:p>
            <a:r>
              <a:rPr lang="en-GB" sz="2500" dirty="0">
                <a:solidFill>
                  <a:srgbClr val="7030A0"/>
                </a:solidFill>
              </a:rPr>
              <a:t>Consider how you could make someone want to buy the book who is walking past it in a book shop.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89B51-1332-48C0-DEEB-71A573A3B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9865" y="1810031"/>
            <a:ext cx="3581106" cy="3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B9FF894-F959-4A8C-8C11-D14186ED0BCA}"/>
              </a:ext>
            </a:extLst>
          </p:cNvPr>
          <p:cNvSpPr txBox="1"/>
          <p:nvPr/>
        </p:nvSpPr>
        <p:spPr>
          <a:xfrm>
            <a:off x="1213167" y="2435460"/>
            <a:ext cx="3768211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Structural: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Foreshadowing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Pathetic fallacy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Types of narrative- 1</a:t>
            </a:r>
            <a:r>
              <a:rPr lang="en-GB" b="1" baseline="30000" dirty="0">
                <a:solidFill>
                  <a:srgbClr val="7030A0"/>
                </a:solidFill>
              </a:rPr>
              <a:t>st</a:t>
            </a:r>
            <a:r>
              <a:rPr lang="en-GB" b="1" dirty="0">
                <a:solidFill>
                  <a:srgbClr val="7030A0"/>
                </a:solidFill>
              </a:rPr>
              <a:t> person, 3</a:t>
            </a:r>
            <a:r>
              <a:rPr lang="en-GB" b="1" baseline="30000" dirty="0">
                <a:solidFill>
                  <a:srgbClr val="7030A0"/>
                </a:solidFill>
              </a:rPr>
              <a:t>rd</a:t>
            </a:r>
            <a:r>
              <a:rPr lang="en-GB" b="1" dirty="0">
                <a:solidFill>
                  <a:srgbClr val="7030A0"/>
                </a:solidFill>
              </a:rPr>
              <a:t> person. Flashback. Past tense, present tense.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Different paragraph lengths for effect.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Sentence types- rhetorical questions, complex, compound, simple sentences, lists.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Motifs- repeated symbols.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2D8857-15B4-448C-80E5-AA4E5ED154F2}"/>
              </a:ext>
            </a:extLst>
          </p:cNvPr>
          <p:cNvSpPr txBox="1"/>
          <p:nvPr/>
        </p:nvSpPr>
        <p:spPr>
          <a:xfrm>
            <a:off x="6547279" y="2435460"/>
            <a:ext cx="4601497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Language: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Adjectives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Adverbs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Verbs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Similes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Metaphors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Personification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Anthropomorphism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Semantic fields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Alliteration- plosives, fricatives, sibilance.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Symbolism.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7030A0"/>
                </a:solidFill>
              </a:rPr>
              <a:t>Sensory imagery.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A2E6BA8-C4F3-42A0-8527-28880E8F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1" y="883226"/>
            <a:ext cx="8576452" cy="610095"/>
          </a:xfrm>
        </p:spPr>
        <p:txBody>
          <a:bodyPr>
            <a:normAutofit fontScale="90000"/>
          </a:bodyPr>
          <a:lstStyle/>
          <a:p>
            <a:r>
              <a:rPr lang="en-US" dirty="0"/>
              <a:t>Look at the list below – do you not know what any of these mean?</a:t>
            </a:r>
          </a:p>
        </p:txBody>
      </p:sp>
    </p:spTree>
    <p:extLst>
      <p:ext uri="{BB962C8B-B14F-4D97-AF65-F5344CB8AC3E}">
        <p14:creationId xmlns:p14="http://schemas.microsoft.com/office/powerpoint/2010/main" val="169968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Yann Martel, M: Life of Pi: Amazon.es: Martel, Yann: Libros en idiomas  extranjeros">
            <a:extLst>
              <a:ext uri="{FF2B5EF4-FFF2-40B4-BE49-F238E27FC236}">
                <a16:creationId xmlns:a16="http://schemas.microsoft.com/office/drawing/2014/main" id="{618E9AAD-A5AC-4D95-A967-82EDA28B7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85" y="89951"/>
            <a:ext cx="4309977" cy="66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ife of Pi - Wikipedia">
            <a:extLst>
              <a:ext uri="{FF2B5EF4-FFF2-40B4-BE49-F238E27FC236}">
                <a16:creationId xmlns:a16="http://schemas.microsoft.com/office/drawing/2014/main" id="{12C4553E-A04E-48C3-818E-70B3EFD86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561" y="1"/>
            <a:ext cx="4445542" cy="674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1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ife of Pi (Scholastic Readers): Amazon.es: Martel, Yann: Libros en idiomas  extranjeros">
            <a:extLst>
              <a:ext uri="{FF2B5EF4-FFF2-40B4-BE49-F238E27FC236}">
                <a16:creationId xmlns:a16="http://schemas.microsoft.com/office/drawing/2014/main" id="{94D14B91-8276-4924-A9F6-29667CAC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05" y="580979"/>
            <a:ext cx="3895471" cy="598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ife of Pi (film) - Wikipedia">
            <a:extLst>
              <a:ext uri="{FF2B5EF4-FFF2-40B4-BE49-F238E27FC236}">
                <a16:creationId xmlns:a16="http://schemas.microsoft.com/office/drawing/2014/main" id="{8314EA5A-FC49-48C8-A0F0-0052AC10A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219" y="580979"/>
            <a:ext cx="4049689" cy="600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08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1B73-FD1D-C2EA-512D-68A69603E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FB595-43BC-78A6-6523-D5242231E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937852" cy="3636511"/>
          </a:xfrm>
        </p:spPr>
        <p:txBody>
          <a:bodyPr>
            <a:normAutofit/>
          </a:bodyPr>
          <a:lstStyle/>
          <a:p>
            <a:r>
              <a:rPr lang="en-US" sz="2200" b="1" dirty="0"/>
              <a:t>What would someone who knows nothing about this book, and has only seen THIS front cover, think this book is going to be about and why?</a:t>
            </a:r>
            <a:endParaRPr lang="en-GB" sz="2200" b="1" dirty="0"/>
          </a:p>
        </p:txBody>
      </p:sp>
      <p:pic>
        <p:nvPicPr>
          <p:cNvPr id="4" name="Picture 4" descr="Yann Martel, M: Life of Pi: Amazon.es: Martel, Yann: Libros en idiomas  extranjeros">
            <a:extLst>
              <a:ext uri="{FF2B5EF4-FFF2-40B4-BE49-F238E27FC236}">
                <a16:creationId xmlns:a16="http://schemas.microsoft.com/office/drawing/2014/main" id="{46F10FA1-B833-6B0B-70B0-EA09D453E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309" y="-149040"/>
            <a:ext cx="4309977" cy="66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23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AE9BF-086C-5A14-F495-81DD5D6F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6076F-6862-A4CE-1B6C-DDD358E58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3794852" cy="3636511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What would someone who knows nothing about this book, and has only seen THIS front cover, think this book is going to be about and why?</a:t>
            </a:r>
            <a:endParaRPr lang="en-GB" sz="1800" b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Life of Pi - Wikipedia">
            <a:extLst>
              <a:ext uri="{FF2B5EF4-FFF2-40B4-BE49-F238E27FC236}">
                <a16:creationId xmlns:a16="http://schemas.microsoft.com/office/drawing/2014/main" id="{21BAFFA2-B315-F580-77CD-95168D072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061" y="341174"/>
            <a:ext cx="4034883" cy="612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13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AE9BF-086C-5A14-F495-81DD5D6F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6076F-6862-A4CE-1B6C-DDD358E58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3794852" cy="3636511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What would someone who knows nothing about this book, and has only seen THESE front covers, think this book is going to be about and why?</a:t>
            </a:r>
            <a:endParaRPr lang="en-GB" sz="1800" b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Life of Pi (Scholastic Readers): Amazon.es: Martel, Yann: Libros en idiomas  extranjeros">
            <a:extLst>
              <a:ext uri="{FF2B5EF4-FFF2-40B4-BE49-F238E27FC236}">
                <a16:creationId xmlns:a16="http://schemas.microsoft.com/office/drawing/2014/main" id="{350F024B-E2A5-608A-0CA9-EC8115C6B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652" y="2085491"/>
            <a:ext cx="2545786" cy="391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ife of Pi (film) - Wikipedia">
            <a:extLst>
              <a:ext uri="{FF2B5EF4-FFF2-40B4-BE49-F238E27FC236}">
                <a16:creationId xmlns:a16="http://schemas.microsoft.com/office/drawing/2014/main" id="{82534B8D-F484-5351-6CCD-B2F779ACE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375" y="380531"/>
            <a:ext cx="2629868" cy="39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06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484B4-55DB-492B-8A7C-223D7405D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0764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/>
              <a:t>Learning Objectives: To introduce the prose section of the IGCSE literature course.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>
                <a:ea typeface="Cambria" panose="02040503050406030204" pitchFamily="18" charset="0"/>
                <a:cs typeface="Times New Roman" panose="02020603050405020304" pitchFamily="18" charset="0"/>
              </a:rPr>
              <a:t>To compare front covers, and make predictions about the novel</a:t>
            </a:r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8D19F4-5A33-406D-AB98-AC849ABEB02F}"/>
              </a:ext>
            </a:extLst>
          </p:cNvPr>
          <p:cNvSpPr txBox="1"/>
          <p:nvPr/>
        </p:nvSpPr>
        <p:spPr>
          <a:xfrm>
            <a:off x="732354" y="2345964"/>
            <a:ext cx="2915265" cy="36471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300" b="1" dirty="0">
                <a:solidFill>
                  <a:schemeClr val="bg1"/>
                </a:solidFill>
              </a:rPr>
              <a:t>Starter:</a:t>
            </a:r>
          </a:p>
          <a:p>
            <a:endParaRPr lang="en-GB" sz="3300" b="1" dirty="0">
              <a:solidFill>
                <a:schemeClr val="bg1"/>
              </a:solidFill>
            </a:endParaRPr>
          </a:p>
          <a:p>
            <a:r>
              <a:rPr lang="en-GB" sz="3300" b="1" dirty="0">
                <a:solidFill>
                  <a:schemeClr val="bg1"/>
                </a:solidFill>
              </a:rPr>
              <a:t>What do you think the book is going to be about?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DBFA0A-B3AC-4D79-A143-C454C11A7BB9}"/>
              </a:ext>
            </a:extLst>
          </p:cNvPr>
          <p:cNvSpPr txBox="1"/>
          <p:nvPr/>
        </p:nvSpPr>
        <p:spPr>
          <a:xfrm>
            <a:off x="8551717" y="2688863"/>
            <a:ext cx="2714661" cy="26314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300" b="1" dirty="0">
                <a:solidFill>
                  <a:schemeClr val="bg1"/>
                </a:solidFill>
              </a:rPr>
              <a:t>What do you think the deeper meanings might be?</a:t>
            </a:r>
          </a:p>
        </p:txBody>
      </p:sp>
      <p:pic>
        <p:nvPicPr>
          <p:cNvPr id="4100" name="Picture 4" descr="Yann Martel, M: Life of Pi: Amazon.es: Martel, Yann: Libros en idiomas  extranjeros">
            <a:extLst>
              <a:ext uri="{FF2B5EF4-FFF2-40B4-BE49-F238E27FC236}">
                <a16:creationId xmlns:a16="http://schemas.microsoft.com/office/drawing/2014/main" id="{4F378FCC-41F5-4344-A867-66A95BC7B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339" y="1749533"/>
            <a:ext cx="3132565" cy="484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1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3786" y="1528883"/>
            <a:ext cx="11894863" cy="13390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96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86" y="12217"/>
            <a:ext cx="8241544" cy="650629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Why are we studying this?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13" y="1517797"/>
            <a:ext cx="11449050" cy="163786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b="1" u="sng" dirty="0"/>
              <a:t>English Literature IGCSE exam:</a:t>
            </a:r>
          </a:p>
          <a:p>
            <a:pPr marL="0" indent="0">
              <a:buNone/>
            </a:pPr>
            <a:r>
              <a:rPr lang="en-GB" u="sng" dirty="0">
                <a:solidFill>
                  <a:schemeClr val="bg1"/>
                </a:solidFill>
              </a:rPr>
              <a:t>Component 1 (45 minutes)</a:t>
            </a:r>
          </a:p>
          <a:p>
            <a:r>
              <a:rPr lang="en-GB" dirty="0">
                <a:solidFill>
                  <a:schemeClr val="bg1"/>
                </a:solidFill>
              </a:rPr>
              <a:t>Choose from two questions to answer in the exam (one is passage-based and the other is an umbrella question).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25% of your final Literature grade.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8B03C5-26C6-416D-8E52-16CCA1C6CC4B}"/>
              </a:ext>
            </a:extLst>
          </p:cNvPr>
          <p:cNvSpPr/>
          <p:nvPr/>
        </p:nvSpPr>
        <p:spPr>
          <a:xfrm>
            <a:off x="330040" y="3033202"/>
            <a:ext cx="9850369" cy="86177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AO1: UNDERSTAND THE CONTENT OF THE TEXT</a:t>
            </a:r>
            <a:r>
              <a:rPr lang="en-US" sz="1600" dirty="0"/>
              <a:t>. </a:t>
            </a:r>
          </a:p>
          <a:p>
            <a:r>
              <a:rPr lang="en-US" sz="1600" b="1" dirty="0"/>
              <a:t>You demonstrate your knowledge of what the novel is about and its deeper meanings. You use TEXTUAL REFERENCES, including QUOTATIONS, to support and illustrate your interpretations</a:t>
            </a:r>
            <a:r>
              <a:rPr lang="en-US" b="1" dirty="0"/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90F18-3B0E-4C3A-85FE-FDA76610BE5D}"/>
              </a:ext>
            </a:extLst>
          </p:cNvPr>
          <p:cNvSpPr txBox="1"/>
          <p:nvPr/>
        </p:nvSpPr>
        <p:spPr>
          <a:xfrm>
            <a:off x="330040" y="3980286"/>
            <a:ext cx="6759309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  <a:latin typeface="Century Gothic" panose="020B0502020202020204" pitchFamily="34" charset="0"/>
                <a:ea typeface="Calibri" charset="0"/>
                <a:cs typeface="Calibri" charset="0"/>
              </a:rPr>
              <a:t>AO2: Understanding of characters, relationships and themes.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030BC5-1284-4E49-B4DC-B960016EC13C}"/>
              </a:ext>
            </a:extLst>
          </p:cNvPr>
          <p:cNvSpPr txBox="1"/>
          <p:nvPr/>
        </p:nvSpPr>
        <p:spPr>
          <a:xfrm>
            <a:off x="330040" y="4415869"/>
            <a:ext cx="9152407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  <a:latin typeface="Calibri" charset="0"/>
                <a:ea typeface="Calibri" charset="0"/>
                <a:cs typeface="Calibri" charset="0"/>
              </a:rPr>
              <a:t>AO3: UNDERSTANDING OF THE author’s INTENTIONS AND METHODS.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You demonstrate an understanding of WHY the write wrote the novel and HOW he uses language to achieve his intentions. You ANALYSE language and structure closely.</a:t>
            </a:r>
            <a:endParaRPr lang="en-US" sz="1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ABD643-9C5B-46F8-BA94-9C1AA0D90CE2}"/>
              </a:ext>
            </a:extLst>
          </p:cNvPr>
          <p:cNvSpPr/>
          <p:nvPr/>
        </p:nvSpPr>
        <p:spPr>
          <a:xfrm>
            <a:off x="330040" y="5340203"/>
            <a:ext cx="10993582" cy="132343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AO4: </a:t>
            </a:r>
            <a:r>
              <a:rPr lang="en-GB" sz="1600" b="1" dirty="0">
                <a:solidFill>
                  <a:srgbClr val="FFFF00"/>
                </a:solidFill>
              </a:rPr>
              <a:t>YOU OFFER A PERSONAL RESPONSE TO THE novel. </a:t>
            </a:r>
            <a:endParaRPr lang="en-GB" dirty="0"/>
          </a:p>
          <a:p>
            <a:r>
              <a:rPr lang="en-GB" sz="1600" b="1" dirty="0"/>
              <a:t>You engage with the text and OFFER AN OPINION on it sometimes directly (answering questions such as ‘What do you think?’, ‘What are</a:t>
            </a:r>
          </a:p>
          <a:p>
            <a:r>
              <a:rPr lang="en-GB" sz="1600" b="1" dirty="0"/>
              <a:t>your feelings about…?’) and sometimes by implication (answering questions such as ‘Explore the ways in which…’)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6864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05945A00-621B-4506-A536-4B61B1CBC304}"/>
              </a:ext>
            </a:extLst>
          </p:cNvPr>
          <p:cNvSpPr txBox="1"/>
          <p:nvPr/>
        </p:nvSpPr>
        <p:spPr>
          <a:xfrm>
            <a:off x="122760" y="0"/>
            <a:ext cx="7770533" cy="212365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3300" b="1" dirty="0">
                <a:solidFill>
                  <a:schemeClr val="bg1"/>
                </a:solidFill>
              </a:rPr>
              <a:t>Main Task: </a:t>
            </a:r>
            <a:r>
              <a:rPr lang="en-GB" sz="3300" b="1" dirty="0"/>
              <a:t>Compare these front covers and explain how they are all similar and then how they are all different.</a:t>
            </a:r>
            <a:endParaRPr lang="en-GB" sz="33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Life of Pi (Scholastic Readers): Amazon.es: Martel, Yann: Libros en idiomas  extranjeros">
            <a:extLst>
              <a:ext uri="{FF2B5EF4-FFF2-40B4-BE49-F238E27FC236}">
                <a16:creationId xmlns:a16="http://schemas.microsoft.com/office/drawing/2014/main" id="{0CF5B91A-BCEA-4A38-A988-6F7245E11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60" y="2368662"/>
            <a:ext cx="2545786" cy="391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Life of Pi (film) - Wikipedia">
            <a:extLst>
              <a:ext uri="{FF2B5EF4-FFF2-40B4-BE49-F238E27FC236}">
                <a16:creationId xmlns:a16="http://schemas.microsoft.com/office/drawing/2014/main" id="{404D33F5-A92D-4063-ACC5-66F353620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544" y="2286146"/>
            <a:ext cx="2629868" cy="39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Life of Pi - Wikipedia">
            <a:extLst>
              <a:ext uri="{FF2B5EF4-FFF2-40B4-BE49-F238E27FC236}">
                <a16:creationId xmlns:a16="http://schemas.microsoft.com/office/drawing/2014/main" id="{51CCCF7A-45CB-4932-BFFF-78981A5C8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826" y="2368662"/>
            <a:ext cx="2629868" cy="399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Yann Martel, M: Life of Pi: Amazon.es: Martel, Yann: Libros en idiomas  extranjeros">
            <a:extLst>
              <a:ext uri="{FF2B5EF4-FFF2-40B4-BE49-F238E27FC236}">
                <a16:creationId xmlns:a16="http://schemas.microsoft.com/office/drawing/2014/main" id="{5D554E69-50A5-5805-7394-A72FDCECC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76839"/>
            <a:ext cx="2525413" cy="390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8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570</Words>
  <Application>Microsoft Office PowerPoint</Application>
  <PresentationFormat>Widescreen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Century Gothic</vt:lpstr>
      <vt:lpstr>Office Theme</vt:lpstr>
      <vt:lpstr>What do the different front covers of the novel suggest about the story?</vt:lpstr>
      <vt:lpstr>PowerPoint Presentation</vt:lpstr>
      <vt:lpstr>PowerPoint Presentation</vt:lpstr>
      <vt:lpstr>Question</vt:lpstr>
      <vt:lpstr>Question</vt:lpstr>
      <vt:lpstr>Question</vt:lpstr>
      <vt:lpstr>Learning Objectives: To introduce the prose section of the IGCSE literature course.  To compare front covers, and make predictions about the novel</vt:lpstr>
      <vt:lpstr>Why are we studying this? </vt:lpstr>
      <vt:lpstr>PowerPoint Presentation</vt:lpstr>
      <vt:lpstr>.  </vt:lpstr>
      <vt:lpstr>Look at the list below – do you not know what any of these mean?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the different front covers of the novel suggest about the story?</dc:title>
  <dc:creator>Andy Roberts</dc:creator>
  <cp:lastModifiedBy>Andy Roberts</cp:lastModifiedBy>
  <cp:revision>1</cp:revision>
  <dcterms:created xsi:type="dcterms:W3CDTF">2023-04-18T14:37:15Z</dcterms:created>
  <dcterms:modified xsi:type="dcterms:W3CDTF">2023-04-18T14:38:18Z</dcterms:modified>
</cp:coreProperties>
</file>