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720" y="7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3AFB-D941-2EFE-7929-E0CB68620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A3E7A6-C09B-5797-F946-4E63D2982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EC5DD8-004D-A0B7-3A8D-E570153DD273}"/>
              </a:ext>
            </a:extLst>
          </p:cNvPr>
          <p:cNvSpPr>
            <a:spLocks noGrp="1"/>
          </p:cNvSpPr>
          <p:nvPr>
            <p:ph type="dt" sz="half" idx="10"/>
          </p:nvPr>
        </p:nvSpPr>
        <p:spPr/>
        <p:txBody>
          <a:bodyPr/>
          <a:lstStyle/>
          <a:p>
            <a:fld id="{4D3CB58F-E932-437E-A9E8-719435FDE419}" type="datetimeFigureOut">
              <a:rPr lang="en-GB" smtClean="0"/>
              <a:t>03/09/2022</a:t>
            </a:fld>
            <a:endParaRPr lang="en-GB"/>
          </a:p>
        </p:txBody>
      </p:sp>
      <p:sp>
        <p:nvSpPr>
          <p:cNvPr id="5" name="Footer Placeholder 4">
            <a:extLst>
              <a:ext uri="{FF2B5EF4-FFF2-40B4-BE49-F238E27FC236}">
                <a16:creationId xmlns:a16="http://schemas.microsoft.com/office/drawing/2014/main" id="{21BCDB2C-E8B7-51A8-533D-8EC486FA06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9F714-52BB-ED9A-94F0-24E11F05D07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83905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24E5-A06E-8C9F-FCE0-432FD43EF1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C56D-814A-8ED6-EDFF-3A3647011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85B05-1C6F-E373-5492-E698CED236F8}"/>
              </a:ext>
            </a:extLst>
          </p:cNvPr>
          <p:cNvSpPr>
            <a:spLocks noGrp="1"/>
          </p:cNvSpPr>
          <p:nvPr>
            <p:ph type="dt" sz="half" idx="10"/>
          </p:nvPr>
        </p:nvSpPr>
        <p:spPr/>
        <p:txBody>
          <a:bodyPr/>
          <a:lstStyle/>
          <a:p>
            <a:fld id="{4D3CB58F-E932-437E-A9E8-719435FDE419}" type="datetimeFigureOut">
              <a:rPr lang="en-GB" smtClean="0"/>
              <a:t>03/09/2022</a:t>
            </a:fld>
            <a:endParaRPr lang="en-GB"/>
          </a:p>
        </p:txBody>
      </p:sp>
      <p:sp>
        <p:nvSpPr>
          <p:cNvPr id="5" name="Footer Placeholder 4">
            <a:extLst>
              <a:ext uri="{FF2B5EF4-FFF2-40B4-BE49-F238E27FC236}">
                <a16:creationId xmlns:a16="http://schemas.microsoft.com/office/drawing/2014/main" id="{436F0D9E-FF26-117F-E675-65435CF55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F77BF-6AE0-C9FD-2748-DE4D288C53C7}"/>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4075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109BB-0C03-FCE7-FEF9-CCED4696A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E98BB0-3EAE-FD33-5081-092B2F0387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00455-827F-8B16-C40C-CECCE8195DBD}"/>
              </a:ext>
            </a:extLst>
          </p:cNvPr>
          <p:cNvSpPr>
            <a:spLocks noGrp="1"/>
          </p:cNvSpPr>
          <p:nvPr>
            <p:ph type="dt" sz="half" idx="10"/>
          </p:nvPr>
        </p:nvSpPr>
        <p:spPr/>
        <p:txBody>
          <a:bodyPr/>
          <a:lstStyle/>
          <a:p>
            <a:fld id="{4D3CB58F-E932-437E-A9E8-719435FDE419}" type="datetimeFigureOut">
              <a:rPr lang="en-GB" smtClean="0"/>
              <a:t>03/09/2022</a:t>
            </a:fld>
            <a:endParaRPr lang="en-GB"/>
          </a:p>
        </p:txBody>
      </p:sp>
      <p:sp>
        <p:nvSpPr>
          <p:cNvPr id="5" name="Footer Placeholder 4">
            <a:extLst>
              <a:ext uri="{FF2B5EF4-FFF2-40B4-BE49-F238E27FC236}">
                <a16:creationId xmlns:a16="http://schemas.microsoft.com/office/drawing/2014/main" id="{40B6AF96-DB03-87EA-9B4A-97FF81FFE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6687E-3264-FA2A-7E4F-1A57DE0E8112}"/>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530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2906-279E-4BCF-086F-BA861A114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2BC3D9-1A9C-B8C2-517C-3576B27F2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27D64-71BD-F584-A422-61E4D883C882}"/>
              </a:ext>
            </a:extLst>
          </p:cNvPr>
          <p:cNvSpPr>
            <a:spLocks noGrp="1"/>
          </p:cNvSpPr>
          <p:nvPr>
            <p:ph type="dt" sz="half" idx="10"/>
          </p:nvPr>
        </p:nvSpPr>
        <p:spPr/>
        <p:txBody>
          <a:bodyPr/>
          <a:lstStyle/>
          <a:p>
            <a:fld id="{4D3CB58F-E932-437E-A9E8-719435FDE419}" type="datetimeFigureOut">
              <a:rPr lang="en-GB" smtClean="0"/>
              <a:t>03/09/2022</a:t>
            </a:fld>
            <a:endParaRPr lang="en-GB"/>
          </a:p>
        </p:txBody>
      </p:sp>
      <p:sp>
        <p:nvSpPr>
          <p:cNvPr id="5" name="Footer Placeholder 4">
            <a:extLst>
              <a:ext uri="{FF2B5EF4-FFF2-40B4-BE49-F238E27FC236}">
                <a16:creationId xmlns:a16="http://schemas.microsoft.com/office/drawing/2014/main" id="{818F3D5A-2F9A-6BBC-5CA4-1F7D14B6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9974A-6B61-0D80-6672-985CFA81DB3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127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DAA-A610-58E5-6585-F14D265CA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3900E0-0243-024B-4A44-B7144DE9E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E61CA-DB29-4AC4-3550-4D4E05E4C1EC}"/>
              </a:ext>
            </a:extLst>
          </p:cNvPr>
          <p:cNvSpPr>
            <a:spLocks noGrp="1"/>
          </p:cNvSpPr>
          <p:nvPr>
            <p:ph type="dt" sz="half" idx="10"/>
          </p:nvPr>
        </p:nvSpPr>
        <p:spPr/>
        <p:txBody>
          <a:bodyPr/>
          <a:lstStyle/>
          <a:p>
            <a:fld id="{4D3CB58F-E932-437E-A9E8-719435FDE419}" type="datetimeFigureOut">
              <a:rPr lang="en-GB" smtClean="0"/>
              <a:t>03/09/2022</a:t>
            </a:fld>
            <a:endParaRPr lang="en-GB"/>
          </a:p>
        </p:txBody>
      </p:sp>
      <p:sp>
        <p:nvSpPr>
          <p:cNvPr id="5" name="Footer Placeholder 4">
            <a:extLst>
              <a:ext uri="{FF2B5EF4-FFF2-40B4-BE49-F238E27FC236}">
                <a16:creationId xmlns:a16="http://schemas.microsoft.com/office/drawing/2014/main" id="{5CD74F13-437D-70EA-CEF2-172F75FEE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8695D-8DEE-07B7-420E-FCAE5AF4646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91381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401A-D3E8-35F8-A0BC-692642ED90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D519BF-754D-B16B-518D-38A949D6B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E35114-B9AB-52EE-73A7-C99D1D8D7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5027B9-44E9-93C2-E7DD-A4CF28416108}"/>
              </a:ext>
            </a:extLst>
          </p:cNvPr>
          <p:cNvSpPr>
            <a:spLocks noGrp="1"/>
          </p:cNvSpPr>
          <p:nvPr>
            <p:ph type="dt" sz="half" idx="10"/>
          </p:nvPr>
        </p:nvSpPr>
        <p:spPr/>
        <p:txBody>
          <a:bodyPr/>
          <a:lstStyle/>
          <a:p>
            <a:fld id="{4D3CB58F-E932-437E-A9E8-719435FDE419}" type="datetimeFigureOut">
              <a:rPr lang="en-GB" smtClean="0"/>
              <a:t>03/09/2022</a:t>
            </a:fld>
            <a:endParaRPr lang="en-GB"/>
          </a:p>
        </p:txBody>
      </p:sp>
      <p:sp>
        <p:nvSpPr>
          <p:cNvPr id="6" name="Footer Placeholder 5">
            <a:extLst>
              <a:ext uri="{FF2B5EF4-FFF2-40B4-BE49-F238E27FC236}">
                <a16:creationId xmlns:a16="http://schemas.microsoft.com/office/drawing/2014/main" id="{82600700-33CD-B1A1-E69D-4E9A088BB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65AB8-57AB-E214-446E-27071F9BB39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0315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3CB1-A59A-44BA-5FA7-67B9514705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D9C0FA-8EC1-982C-D3A0-F1476AB08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5414B-07A9-D66B-222A-418816B5F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D87176-6932-19E4-0B6F-9C2DB1DE1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C1C56-5C87-3F26-0A72-18981A994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7BCA99-CC0E-D18D-A657-779809E24152}"/>
              </a:ext>
            </a:extLst>
          </p:cNvPr>
          <p:cNvSpPr>
            <a:spLocks noGrp="1"/>
          </p:cNvSpPr>
          <p:nvPr>
            <p:ph type="dt" sz="half" idx="10"/>
          </p:nvPr>
        </p:nvSpPr>
        <p:spPr/>
        <p:txBody>
          <a:bodyPr/>
          <a:lstStyle/>
          <a:p>
            <a:fld id="{4D3CB58F-E932-437E-A9E8-719435FDE419}" type="datetimeFigureOut">
              <a:rPr lang="en-GB" smtClean="0"/>
              <a:t>03/09/2022</a:t>
            </a:fld>
            <a:endParaRPr lang="en-GB"/>
          </a:p>
        </p:txBody>
      </p:sp>
      <p:sp>
        <p:nvSpPr>
          <p:cNvPr id="8" name="Footer Placeholder 7">
            <a:extLst>
              <a:ext uri="{FF2B5EF4-FFF2-40B4-BE49-F238E27FC236}">
                <a16:creationId xmlns:a16="http://schemas.microsoft.com/office/drawing/2014/main" id="{AEEE746A-9D54-BEEF-6CF8-112A6198CC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FC101D-9DE0-FB1F-A8F5-241879F7DADB}"/>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34243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D751-B8A2-CC0F-EECC-E4F04D3F2D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9A94DB-844C-B714-0E45-3A7B17A62322}"/>
              </a:ext>
            </a:extLst>
          </p:cNvPr>
          <p:cNvSpPr>
            <a:spLocks noGrp="1"/>
          </p:cNvSpPr>
          <p:nvPr>
            <p:ph type="dt" sz="half" idx="10"/>
          </p:nvPr>
        </p:nvSpPr>
        <p:spPr/>
        <p:txBody>
          <a:bodyPr/>
          <a:lstStyle/>
          <a:p>
            <a:fld id="{4D3CB58F-E932-437E-A9E8-719435FDE419}" type="datetimeFigureOut">
              <a:rPr lang="en-GB" smtClean="0"/>
              <a:t>03/09/2022</a:t>
            </a:fld>
            <a:endParaRPr lang="en-GB"/>
          </a:p>
        </p:txBody>
      </p:sp>
      <p:sp>
        <p:nvSpPr>
          <p:cNvPr id="4" name="Footer Placeholder 3">
            <a:extLst>
              <a:ext uri="{FF2B5EF4-FFF2-40B4-BE49-F238E27FC236}">
                <a16:creationId xmlns:a16="http://schemas.microsoft.com/office/drawing/2014/main" id="{1956C63A-8BC1-418A-7CFD-ED7167FF5C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45AF0D-B369-A12F-7214-2CFD92AD674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5592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202EC-0EB7-32D8-243E-5B8CB886B899}"/>
              </a:ext>
            </a:extLst>
          </p:cNvPr>
          <p:cNvSpPr>
            <a:spLocks noGrp="1"/>
          </p:cNvSpPr>
          <p:nvPr>
            <p:ph type="dt" sz="half" idx="10"/>
          </p:nvPr>
        </p:nvSpPr>
        <p:spPr/>
        <p:txBody>
          <a:bodyPr/>
          <a:lstStyle/>
          <a:p>
            <a:fld id="{4D3CB58F-E932-437E-A9E8-719435FDE419}" type="datetimeFigureOut">
              <a:rPr lang="en-GB" smtClean="0"/>
              <a:t>03/09/2022</a:t>
            </a:fld>
            <a:endParaRPr lang="en-GB"/>
          </a:p>
        </p:txBody>
      </p:sp>
      <p:sp>
        <p:nvSpPr>
          <p:cNvPr id="3" name="Footer Placeholder 2">
            <a:extLst>
              <a:ext uri="{FF2B5EF4-FFF2-40B4-BE49-F238E27FC236}">
                <a16:creationId xmlns:a16="http://schemas.microsoft.com/office/drawing/2014/main" id="{D7998FD4-498B-076E-3C8C-B02B24FDD3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1BC5BF-DD9C-0430-879C-6BB9A99957A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10211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FDE6-42C6-19CB-AB4B-8606ECD51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2FBC1B-FF32-F05A-3565-DE4573BAB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2080E0-764B-B4AE-FC04-C222E977A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DE13C-9350-51B4-2D37-C30EA4C19529}"/>
              </a:ext>
            </a:extLst>
          </p:cNvPr>
          <p:cNvSpPr>
            <a:spLocks noGrp="1"/>
          </p:cNvSpPr>
          <p:nvPr>
            <p:ph type="dt" sz="half" idx="10"/>
          </p:nvPr>
        </p:nvSpPr>
        <p:spPr/>
        <p:txBody>
          <a:bodyPr/>
          <a:lstStyle/>
          <a:p>
            <a:fld id="{4D3CB58F-E932-437E-A9E8-719435FDE419}" type="datetimeFigureOut">
              <a:rPr lang="en-GB" smtClean="0"/>
              <a:t>03/09/2022</a:t>
            </a:fld>
            <a:endParaRPr lang="en-GB"/>
          </a:p>
        </p:txBody>
      </p:sp>
      <p:sp>
        <p:nvSpPr>
          <p:cNvPr id="6" name="Footer Placeholder 5">
            <a:extLst>
              <a:ext uri="{FF2B5EF4-FFF2-40B4-BE49-F238E27FC236}">
                <a16:creationId xmlns:a16="http://schemas.microsoft.com/office/drawing/2014/main" id="{C974FD5E-1314-E8EC-6966-690844B512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B8975-DBA1-B28B-79B7-6137105B7EF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92575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A1F1-495D-CEFA-BFAD-285ABB2F8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1119D-4823-FFB0-3721-01C6E6740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465DE-341F-3683-183B-A9D81FB4E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C354F-945D-F1AF-35B1-938A1D1C5DB0}"/>
              </a:ext>
            </a:extLst>
          </p:cNvPr>
          <p:cNvSpPr>
            <a:spLocks noGrp="1"/>
          </p:cNvSpPr>
          <p:nvPr>
            <p:ph type="dt" sz="half" idx="10"/>
          </p:nvPr>
        </p:nvSpPr>
        <p:spPr/>
        <p:txBody>
          <a:bodyPr/>
          <a:lstStyle/>
          <a:p>
            <a:fld id="{4D3CB58F-E932-437E-A9E8-719435FDE419}" type="datetimeFigureOut">
              <a:rPr lang="en-GB" smtClean="0"/>
              <a:t>03/09/2022</a:t>
            </a:fld>
            <a:endParaRPr lang="en-GB"/>
          </a:p>
        </p:txBody>
      </p:sp>
      <p:sp>
        <p:nvSpPr>
          <p:cNvPr id="6" name="Footer Placeholder 5">
            <a:extLst>
              <a:ext uri="{FF2B5EF4-FFF2-40B4-BE49-F238E27FC236}">
                <a16:creationId xmlns:a16="http://schemas.microsoft.com/office/drawing/2014/main" id="{9B40181C-BEDC-F80A-7131-423FB7D108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A7CD5-C914-26C7-AF7F-32B39BB589BD}"/>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398818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5154-8AA3-9438-5AB0-C85752D7D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E6DF9E-049D-112F-75D8-398B1EA02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D9F3C-A0F5-0797-C81A-761F268AB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CB58F-E932-437E-A9E8-719435FDE419}" type="datetimeFigureOut">
              <a:rPr lang="en-GB" smtClean="0"/>
              <a:t>03/09/2022</a:t>
            </a:fld>
            <a:endParaRPr lang="en-GB"/>
          </a:p>
        </p:txBody>
      </p:sp>
      <p:sp>
        <p:nvSpPr>
          <p:cNvPr id="5" name="Footer Placeholder 4">
            <a:extLst>
              <a:ext uri="{FF2B5EF4-FFF2-40B4-BE49-F238E27FC236}">
                <a16:creationId xmlns:a16="http://schemas.microsoft.com/office/drawing/2014/main" id="{5F775FB5-2EBF-B3D1-F583-62BB2E0A5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4C3605-A070-9C84-9825-E83DDFFA7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A2FEF-8B1A-4069-ADD8-D2E4FCAB96A6}" type="slidenum">
              <a:rPr lang="en-GB" smtClean="0"/>
              <a:t>‹#›</a:t>
            </a:fld>
            <a:endParaRPr lang="en-GB"/>
          </a:p>
        </p:txBody>
      </p:sp>
    </p:spTree>
    <p:extLst>
      <p:ext uri="{BB962C8B-B14F-4D97-AF65-F5344CB8AC3E}">
        <p14:creationId xmlns:p14="http://schemas.microsoft.com/office/powerpoint/2010/main" val="41752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1523999" y="-68262"/>
            <a:ext cx="9144000" cy="2387600"/>
          </a:xfrm>
        </p:spPr>
        <p:txBody>
          <a:bodyPr/>
          <a:lstStyle/>
          <a:p>
            <a:r>
              <a:rPr lang="en-US" u="sng" dirty="0">
                <a:solidFill>
                  <a:srgbClr val="C00000"/>
                </a:solidFill>
              </a:rPr>
              <a:t>Why do we still study William Shakespeare?</a:t>
            </a:r>
            <a:endParaRPr lang="en-GB"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523999" y="2505221"/>
            <a:ext cx="9144000" cy="1655762"/>
          </a:xfrm>
        </p:spPr>
        <p:txBody>
          <a:bodyPr/>
          <a:lstStyle/>
          <a:p>
            <a:fld id="{6FFB5B1A-0958-4C5C-AC0E-20B0A20BD054}" type="datetime2">
              <a:rPr lang="en-US" u="sng" smtClean="0"/>
              <a:t>Saturday, September 3, 2022</a:t>
            </a:fld>
            <a:endParaRPr lang="en-GB" u="sng" dirty="0"/>
          </a:p>
        </p:txBody>
      </p:sp>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49000"/>
                    </a14:imgEffect>
                  </a14:imgLayer>
                </a14:imgProps>
              </a:ext>
            </a:extLst>
          </a:blip>
          <a:srcRect t="9932" b="6597"/>
          <a:stretch/>
        </p:blipFill>
        <p:spPr>
          <a:xfrm>
            <a:off x="4497215" y="3057961"/>
            <a:ext cx="3399010" cy="3711489"/>
          </a:xfrm>
          <a:prstGeom prst="rect">
            <a:avLst/>
          </a:prstGeom>
        </p:spPr>
      </p:pic>
      <p:sp>
        <p:nvSpPr>
          <p:cNvPr id="5" name="Rectangle 4">
            <a:extLst>
              <a:ext uri="{FF2B5EF4-FFF2-40B4-BE49-F238E27FC236}">
                <a16:creationId xmlns:a16="http://schemas.microsoft.com/office/drawing/2014/main" id="{0CFB33CB-FDF6-A561-4AFC-4078FECC9D7B}"/>
              </a:ext>
            </a:extLst>
          </p:cNvPr>
          <p:cNvSpPr/>
          <p:nvPr/>
        </p:nvSpPr>
        <p:spPr>
          <a:xfrm>
            <a:off x="0" y="0"/>
            <a:ext cx="12192000" cy="6858000"/>
          </a:xfrm>
          <a:prstGeom prst="rect">
            <a:avLst/>
          </a:prstGeom>
          <a:solidFill>
            <a:schemeClr val="accent6">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368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3418-F219-5EED-E187-10CEF124248D}"/>
              </a:ext>
            </a:extLst>
          </p:cNvPr>
          <p:cNvSpPr>
            <a:spLocks noGrp="1"/>
          </p:cNvSpPr>
          <p:nvPr>
            <p:ph type="title"/>
          </p:nvPr>
        </p:nvSpPr>
        <p:spPr>
          <a:xfrm>
            <a:off x="1647825" y="404014"/>
            <a:ext cx="9772650" cy="1325563"/>
          </a:xfrm>
        </p:spPr>
        <p:txBody>
          <a:bodyPr/>
          <a:lstStyle/>
          <a:p>
            <a:pPr algn="r"/>
            <a:r>
              <a:rPr lang="en-US" dirty="0">
                <a:solidFill>
                  <a:srgbClr val="C00000"/>
                </a:solidFill>
              </a:rPr>
              <a:t>Why do we have to study William Shakespeare</a:t>
            </a:r>
            <a:r>
              <a:rPr lang="en-US" dirty="0"/>
              <a:t>?</a:t>
            </a:r>
            <a:endParaRPr lang="en-GB" dirty="0"/>
          </a:p>
        </p:txBody>
      </p:sp>
      <p:sp>
        <p:nvSpPr>
          <p:cNvPr id="3" name="Content Placeholder 2">
            <a:extLst>
              <a:ext uri="{FF2B5EF4-FFF2-40B4-BE49-F238E27FC236}">
                <a16:creationId xmlns:a16="http://schemas.microsoft.com/office/drawing/2014/main" id="{D696A3B1-16EC-C1FA-7E4A-8CAEAD83B167}"/>
              </a:ext>
            </a:extLst>
          </p:cNvPr>
          <p:cNvSpPr>
            <a:spLocks noGrp="1"/>
          </p:cNvSpPr>
          <p:nvPr>
            <p:ph idx="1"/>
          </p:nvPr>
        </p:nvSpPr>
        <p:spPr>
          <a:xfrm>
            <a:off x="3822002" y="2277072"/>
            <a:ext cx="5162549" cy="4351338"/>
          </a:xfrm>
        </p:spPr>
        <p:txBody>
          <a:bodyPr/>
          <a:lstStyle/>
          <a:p>
            <a:pPr marL="0" indent="0">
              <a:buNone/>
            </a:pPr>
            <a:r>
              <a:rPr lang="en-US" b="0" i="0" dirty="0">
                <a:solidFill>
                  <a:srgbClr val="282828"/>
                </a:solidFill>
                <a:effectLst/>
                <a:latin typeface="+mj-lt"/>
              </a:rPr>
              <a:t>Shakespeare is considered the greatest playwright in the world. </a:t>
            </a:r>
          </a:p>
          <a:p>
            <a:pPr marL="0" indent="0">
              <a:buNone/>
            </a:pPr>
            <a:endParaRPr lang="en-US" b="0" i="0" dirty="0">
              <a:solidFill>
                <a:srgbClr val="282828"/>
              </a:solidFill>
              <a:effectLst/>
              <a:latin typeface="+mj-lt"/>
            </a:endParaRPr>
          </a:p>
          <a:p>
            <a:pPr marL="0" indent="0">
              <a:buNone/>
            </a:pPr>
            <a:r>
              <a:rPr lang="en-US" b="0" i="0" dirty="0">
                <a:solidFill>
                  <a:srgbClr val="282828"/>
                </a:solidFill>
                <a:effectLst/>
                <a:latin typeface="+mj-lt"/>
              </a:rPr>
              <a:t>This includes not just English-speaking countries, but everywhere.</a:t>
            </a:r>
          </a:p>
          <a:p>
            <a:pPr marL="0" indent="0">
              <a:buNone/>
            </a:pPr>
            <a:endParaRPr lang="en-US" b="0" i="0" dirty="0">
              <a:solidFill>
                <a:srgbClr val="282828"/>
              </a:solidFill>
              <a:effectLst/>
              <a:latin typeface="+mj-lt"/>
            </a:endParaRPr>
          </a:p>
        </p:txBody>
      </p:sp>
      <p:pic>
        <p:nvPicPr>
          <p:cNvPr id="5" name="Graphic 4" descr="Earth globe: Americas with solid fill">
            <a:extLst>
              <a:ext uri="{FF2B5EF4-FFF2-40B4-BE49-F238E27FC236}">
                <a16:creationId xmlns:a16="http://schemas.microsoft.com/office/drawing/2014/main" id="{D18D3FE5-8198-253C-6644-3C17CC9E28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5258" y="2054225"/>
            <a:ext cx="3067644" cy="3067644"/>
          </a:xfrm>
          <a:prstGeom prst="rect">
            <a:avLst/>
          </a:prstGeom>
        </p:spPr>
      </p:pic>
      <p:pic>
        <p:nvPicPr>
          <p:cNvPr id="6" name="Picture 5">
            <a:extLst>
              <a:ext uri="{FF2B5EF4-FFF2-40B4-BE49-F238E27FC236}">
                <a16:creationId xmlns:a16="http://schemas.microsoft.com/office/drawing/2014/main" id="{68711886-B408-FAB4-F398-8049F0EAE1BB}"/>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brightnessContrast bright="49000"/>
                    </a14:imgEffect>
                  </a14:imgLayer>
                </a14:imgProps>
              </a:ext>
            </a:extLst>
          </a:blip>
          <a:srcRect t="9932" b="6597"/>
          <a:stretch/>
        </p:blipFill>
        <p:spPr>
          <a:xfrm>
            <a:off x="952500" y="213309"/>
            <a:ext cx="1685925" cy="1840916"/>
          </a:xfrm>
          <a:prstGeom prst="rect">
            <a:avLst/>
          </a:prstGeom>
        </p:spPr>
      </p:pic>
      <p:sp>
        <p:nvSpPr>
          <p:cNvPr id="7" name="Content Placeholder 2">
            <a:extLst>
              <a:ext uri="{FF2B5EF4-FFF2-40B4-BE49-F238E27FC236}">
                <a16:creationId xmlns:a16="http://schemas.microsoft.com/office/drawing/2014/main" id="{D840411A-92D9-9A7C-68C7-5E63FF4A7519}"/>
              </a:ext>
            </a:extLst>
          </p:cNvPr>
          <p:cNvSpPr txBox="1">
            <a:spLocks/>
          </p:cNvSpPr>
          <p:nvPr/>
        </p:nvSpPr>
        <p:spPr>
          <a:xfrm>
            <a:off x="3024186" y="4911921"/>
            <a:ext cx="8158164" cy="2771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282828"/>
              </a:solidFill>
              <a:latin typeface="+mj-lt"/>
            </a:endParaRPr>
          </a:p>
          <a:p>
            <a:pPr marL="0" indent="0" algn="r">
              <a:buFont typeface="Arial" panose="020B0604020202020204" pitchFamily="34" charset="0"/>
              <a:buNone/>
            </a:pPr>
            <a:r>
              <a:rPr lang="en-US" dirty="0">
                <a:solidFill>
                  <a:srgbClr val="282828"/>
                </a:solidFill>
                <a:latin typeface="+mj-lt"/>
              </a:rPr>
              <a:t>There are a number of reasons for this, and these explain why we keep studying "the bard."</a:t>
            </a:r>
            <a:endParaRPr lang="en-GB" dirty="0">
              <a:latin typeface="+mj-lt"/>
            </a:endParaRPr>
          </a:p>
        </p:txBody>
      </p:sp>
      <p:pic>
        <p:nvPicPr>
          <p:cNvPr id="8" name="Picture 7">
            <a:extLst>
              <a:ext uri="{FF2B5EF4-FFF2-40B4-BE49-F238E27FC236}">
                <a16:creationId xmlns:a16="http://schemas.microsoft.com/office/drawing/2014/main" id="{2CBCCCE1-D75E-AE6B-4A80-369FC5A3F32C}"/>
              </a:ext>
            </a:extLst>
          </p:cNvPr>
          <p:cNvPicPr>
            <a:picLocks noChangeAspect="1"/>
          </p:cNvPicPr>
          <p:nvPr/>
        </p:nvPicPr>
        <p:blipFill>
          <a:blip r:embed="rId6"/>
          <a:stretch>
            <a:fillRect/>
          </a:stretch>
        </p:blipFill>
        <p:spPr>
          <a:xfrm>
            <a:off x="323849" y="2880626"/>
            <a:ext cx="2700337" cy="3527611"/>
          </a:xfrm>
          <a:prstGeom prst="rect">
            <a:avLst/>
          </a:prstGeom>
        </p:spPr>
      </p:pic>
      <p:sp>
        <p:nvSpPr>
          <p:cNvPr id="9" name="Rectangle 8">
            <a:extLst>
              <a:ext uri="{FF2B5EF4-FFF2-40B4-BE49-F238E27FC236}">
                <a16:creationId xmlns:a16="http://schemas.microsoft.com/office/drawing/2014/main" id="{2B7E9D94-B213-221C-FB9F-34D797648EAE}"/>
              </a:ext>
            </a:extLst>
          </p:cNvPr>
          <p:cNvSpPr/>
          <p:nvPr/>
        </p:nvSpPr>
        <p:spPr>
          <a:xfrm>
            <a:off x="0" y="0"/>
            <a:ext cx="12192000" cy="6858000"/>
          </a:xfrm>
          <a:prstGeom prst="rect">
            <a:avLst/>
          </a:prstGeom>
          <a:solidFill>
            <a:schemeClr val="accent6">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872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BE4A-36C0-B006-D19A-8EBE33D33EBE}"/>
              </a:ext>
            </a:extLst>
          </p:cNvPr>
          <p:cNvSpPr>
            <a:spLocks noGrp="1"/>
          </p:cNvSpPr>
          <p:nvPr>
            <p:ph type="title"/>
          </p:nvPr>
        </p:nvSpPr>
        <p:spPr>
          <a:xfrm>
            <a:off x="838200" y="0"/>
            <a:ext cx="10515600" cy="1325563"/>
          </a:xfrm>
        </p:spPr>
        <p:txBody>
          <a:bodyPr/>
          <a:lstStyle/>
          <a:p>
            <a:r>
              <a:rPr lang="en-US" dirty="0">
                <a:solidFill>
                  <a:srgbClr val="C00000"/>
                </a:solidFill>
              </a:rPr>
              <a:t>Characterization</a:t>
            </a:r>
            <a:endParaRPr lang="en-GB" dirty="0">
              <a:solidFill>
                <a:srgbClr val="C00000"/>
              </a:solidFill>
            </a:endParaRPr>
          </a:p>
        </p:txBody>
      </p:sp>
      <p:sp>
        <p:nvSpPr>
          <p:cNvPr id="3" name="Content Placeholder 2">
            <a:extLst>
              <a:ext uri="{FF2B5EF4-FFF2-40B4-BE49-F238E27FC236}">
                <a16:creationId xmlns:a16="http://schemas.microsoft.com/office/drawing/2014/main" id="{D8AB0B2D-327E-6923-880E-A3F0EEBEDDD2}"/>
              </a:ext>
            </a:extLst>
          </p:cNvPr>
          <p:cNvSpPr>
            <a:spLocks noGrp="1"/>
          </p:cNvSpPr>
          <p:nvPr>
            <p:ph idx="1"/>
          </p:nvPr>
        </p:nvSpPr>
        <p:spPr>
          <a:xfrm>
            <a:off x="3581400" y="1073150"/>
            <a:ext cx="7620000" cy="5518150"/>
          </a:xfrm>
        </p:spPr>
        <p:txBody>
          <a:bodyPr>
            <a:normAutofit/>
          </a:bodyPr>
          <a:lstStyle/>
          <a:p>
            <a:pPr marL="0" indent="0" algn="r">
              <a:buNone/>
            </a:pPr>
            <a:endParaRPr lang="en-US" b="1" u="sng" dirty="0">
              <a:solidFill>
                <a:srgbClr val="282828"/>
              </a:solidFill>
              <a:latin typeface="+mj-lt"/>
            </a:endParaRPr>
          </a:p>
          <a:p>
            <a:pPr marL="0" indent="0" algn="r">
              <a:buNone/>
            </a:pPr>
            <a:endParaRPr lang="en-US" b="1" i="0" u="sng" dirty="0">
              <a:solidFill>
                <a:srgbClr val="282828"/>
              </a:solidFill>
              <a:effectLst/>
              <a:latin typeface="+mj-lt"/>
            </a:endParaRPr>
          </a:p>
          <a:p>
            <a:pPr marL="0" indent="0" algn="r">
              <a:buNone/>
            </a:pPr>
            <a:r>
              <a:rPr lang="en-US" b="0" i="0" dirty="0">
                <a:solidFill>
                  <a:srgbClr val="282828"/>
                </a:solidFill>
                <a:effectLst/>
                <a:latin typeface="+mj-lt"/>
              </a:rPr>
              <a:t>Shakespeare seemed to intensely feel what his characters felt, whether they were good or evil. </a:t>
            </a:r>
          </a:p>
          <a:p>
            <a:pPr marL="0" indent="0" algn="r">
              <a:buNone/>
            </a:pPr>
            <a:endParaRPr lang="en-US" dirty="0">
              <a:solidFill>
                <a:srgbClr val="282828"/>
              </a:solidFill>
              <a:latin typeface="+mj-lt"/>
            </a:endParaRPr>
          </a:p>
          <a:p>
            <a:pPr marL="0" indent="0" algn="r">
              <a:buNone/>
            </a:pPr>
            <a:r>
              <a:rPr lang="en-US" b="0" i="0" dirty="0">
                <a:solidFill>
                  <a:srgbClr val="282828"/>
                </a:solidFill>
                <a:effectLst/>
                <a:latin typeface="+mj-lt"/>
              </a:rPr>
              <a:t>He created characters that are powerful because they seem so alive. Their struggles and emotions are completely heartfelt. </a:t>
            </a:r>
          </a:p>
          <a:p>
            <a:pPr marL="0" indent="0" algn="r">
              <a:buNone/>
            </a:pPr>
            <a:endParaRPr lang="en-US" dirty="0">
              <a:solidFill>
                <a:srgbClr val="282828"/>
              </a:solidFill>
              <a:latin typeface="+mj-lt"/>
            </a:endParaRPr>
          </a:p>
          <a:p>
            <a:pPr marL="0" indent="0" algn="r">
              <a:buNone/>
            </a:pPr>
            <a:r>
              <a:rPr lang="en-US" b="0" i="0" dirty="0">
                <a:solidFill>
                  <a:srgbClr val="282828"/>
                </a:solidFill>
                <a:effectLst/>
                <a:latin typeface="+mj-lt"/>
              </a:rPr>
              <a:t>They behave consistently, as if they are real people. They draw us in with their deeply felt desires.</a:t>
            </a:r>
            <a:endParaRPr lang="en-GB" dirty="0">
              <a:latin typeface="+mj-lt"/>
            </a:endParaRPr>
          </a:p>
        </p:txBody>
      </p:sp>
      <p:sp>
        <p:nvSpPr>
          <p:cNvPr id="4" name="TextBox 3">
            <a:extLst>
              <a:ext uri="{FF2B5EF4-FFF2-40B4-BE49-F238E27FC236}">
                <a16:creationId xmlns:a16="http://schemas.microsoft.com/office/drawing/2014/main" id="{7DB10659-6F01-1AAE-E414-C24E00975B3A}"/>
              </a:ext>
            </a:extLst>
          </p:cNvPr>
          <p:cNvSpPr txBox="1"/>
          <p:nvPr/>
        </p:nvSpPr>
        <p:spPr>
          <a:xfrm>
            <a:off x="3060379" y="894676"/>
            <a:ext cx="8428911" cy="430887"/>
          </a:xfrm>
          <a:prstGeom prst="rect">
            <a:avLst/>
          </a:prstGeom>
          <a:noFill/>
        </p:spPr>
        <p:txBody>
          <a:bodyPr wrap="none" rtlCol="0">
            <a:spAutoFit/>
          </a:bodyPr>
          <a:lstStyle/>
          <a:p>
            <a:r>
              <a:rPr lang="en-US" sz="2200" dirty="0"/>
              <a:t>Creating ‘believable’ characters that we feel we ‘know’ so much about.</a:t>
            </a:r>
            <a:endParaRPr lang="en-GB" sz="2200" dirty="0"/>
          </a:p>
        </p:txBody>
      </p:sp>
      <p:pic>
        <p:nvPicPr>
          <p:cNvPr id="5" name="Picture 4">
            <a:extLst>
              <a:ext uri="{FF2B5EF4-FFF2-40B4-BE49-F238E27FC236}">
                <a16:creationId xmlns:a16="http://schemas.microsoft.com/office/drawing/2014/main" id="{3D074AB6-9FDE-5580-D09B-B6D26CC2E410}"/>
              </a:ext>
            </a:extLst>
          </p:cNvPr>
          <p:cNvPicPr>
            <a:picLocks noChangeAspect="1"/>
          </p:cNvPicPr>
          <p:nvPr/>
        </p:nvPicPr>
        <p:blipFill>
          <a:blip r:embed="rId2">
            <a:biLevel thresh="75000"/>
          </a:blip>
          <a:stretch>
            <a:fillRect/>
          </a:stretch>
        </p:blipFill>
        <p:spPr>
          <a:xfrm>
            <a:off x="457200" y="2066925"/>
            <a:ext cx="3124200" cy="3124200"/>
          </a:xfrm>
          <a:prstGeom prst="rect">
            <a:avLst/>
          </a:prstGeom>
        </p:spPr>
      </p:pic>
      <p:sp>
        <p:nvSpPr>
          <p:cNvPr id="6" name="TextBox 5">
            <a:extLst>
              <a:ext uri="{FF2B5EF4-FFF2-40B4-BE49-F238E27FC236}">
                <a16:creationId xmlns:a16="http://schemas.microsoft.com/office/drawing/2014/main" id="{6E13779B-E458-3FFD-C515-3E74C57A8274}"/>
              </a:ext>
            </a:extLst>
          </p:cNvPr>
          <p:cNvSpPr txBox="1"/>
          <p:nvPr/>
        </p:nvSpPr>
        <p:spPr>
          <a:xfrm>
            <a:off x="82296" y="5200114"/>
            <a:ext cx="4255008" cy="1569660"/>
          </a:xfrm>
          <a:prstGeom prst="rect">
            <a:avLst/>
          </a:prstGeom>
          <a:noFill/>
        </p:spPr>
        <p:txBody>
          <a:bodyPr wrap="square" rtlCol="0">
            <a:spAutoFit/>
          </a:bodyPr>
          <a:lstStyle/>
          <a:p>
            <a:r>
              <a:rPr lang="en-US" sz="3200" i="1" dirty="0">
                <a:solidFill>
                  <a:srgbClr val="C00000"/>
                </a:solidFill>
                <a:latin typeface="+mj-lt"/>
              </a:rPr>
              <a:t>Shakespeare’s characterization is so good because he…</a:t>
            </a:r>
            <a:endParaRPr lang="en-GB" sz="3200" i="1" dirty="0">
              <a:solidFill>
                <a:srgbClr val="C00000"/>
              </a:solidFill>
              <a:latin typeface="+mj-lt"/>
            </a:endParaRPr>
          </a:p>
        </p:txBody>
      </p:sp>
      <p:sp>
        <p:nvSpPr>
          <p:cNvPr id="7" name="Rectangle 6">
            <a:extLst>
              <a:ext uri="{FF2B5EF4-FFF2-40B4-BE49-F238E27FC236}">
                <a16:creationId xmlns:a16="http://schemas.microsoft.com/office/drawing/2014/main" id="{EB93679B-69D8-AD71-EFBF-18269BA05D7D}"/>
              </a:ext>
            </a:extLst>
          </p:cNvPr>
          <p:cNvSpPr/>
          <p:nvPr/>
        </p:nvSpPr>
        <p:spPr>
          <a:xfrm>
            <a:off x="0" y="0"/>
            <a:ext cx="12192000" cy="6858000"/>
          </a:xfrm>
          <a:prstGeom prst="rect">
            <a:avLst/>
          </a:prstGeom>
          <a:solidFill>
            <a:schemeClr val="accent6">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971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33507-2C2A-4485-7D68-5F456B2BA04D}"/>
              </a:ext>
            </a:extLst>
          </p:cNvPr>
          <p:cNvSpPr>
            <a:spLocks noGrp="1"/>
          </p:cNvSpPr>
          <p:nvPr>
            <p:ph type="title"/>
          </p:nvPr>
        </p:nvSpPr>
        <p:spPr/>
        <p:txBody>
          <a:bodyPr/>
          <a:lstStyle/>
          <a:p>
            <a:r>
              <a:rPr lang="en-US" dirty="0">
                <a:solidFill>
                  <a:srgbClr val="C00000"/>
                </a:solidFill>
              </a:rPr>
              <a:t>Language	</a:t>
            </a:r>
            <a:endParaRPr lang="en-GB" dirty="0">
              <a:solidFill>
                <a:srgbClr val="C00000"/>
              </a:solidFill>
            </a:endParaRPr>
          </a:p>
        </p:txBody>
      </p:sp>
      <p:sp>
        <p:nvSpPr>
          <p:cNvPr id="3" name="Content Placeholder 2">
            <a:extLst>
              <a:ext uri="{FF2B5EF4-FFF2-40B4-BE49-F238E27FC236}">
                <a16:creationId xmlns:a16="http://schemas.microsoft.com/office/drawing/2014/main" id="{69799601-F70D-D6CD-8AEF-7488453604B2}"/>
              </a:ext>
            </a:extLst>
          </p:cNvPr>
          <p:cNvSpPr>
            <a:spLocks noGrp="1"/>
          </p:cNvSpPr>
          <p:nvPr>
            <p:ph idx="1"/>
          </p:nvPr>
        </p:nvSpPr>
        <p:spPr>
          <a:xfrm>
            <a:off x="838200" y="1825625"/>
            <a:ext cx="6648450" cy="4351338"/>
          </a:xfrm>
        </p:spPr>
        <p:txBody>
          <a:bodyPr>
            <a:normAutofit fontScale="92500" lnSpcReduction="10000"/>
          </a:bodyPr>
          <a:lstStyle/>
          <a:p>
            <a:pPr marL="0" indent="0">
              <a:buNone/>
            </a:pPr>
            <a:r>
              <a:rPr lang="en-US" b="0" i="0" dirty="0">
                <a:solidFill>
                  <a:srgbClr val="282828"/>
                </a:solidFill>
                <a:effectLst/>
                <a:latin typeface="+mj-lt"/>
              </a:rPr>
              <a:t>Shakespeare doesn't simply put boring, ordinary words into his character's mouths. </a:t>
            </a:r>
          </a:p>
          <a:p>
            <a:pPr marL="0" indent="0">
              <a:buNone/>
            </a:pPr>
            <a:endParaRPr lang="en-US" dirty="0">
              <a:solidFill>
                <a:srgbClr val="282828"/>
              </a:solidFill>
              <a:latin typeface="+mj-lt"/>
            </a:endParaRPr>
          </a:p>
          <a:p>
            <a:pPr marL="0" indent="0">
              <a:buNone/>
            </a:pPr>
            <a:r>
              <a:rPr lang="en-US" b="0" i="0" dirty="0">
                <a:solidFill>
                  <a:srgbClr val="282828"/>
                </a:solidFill>
                <a:effectLst/>
                <a:latin typeface="+mj-lt"/>
              </a:rPr>
              <a:t>The words he uses are so memorable that they stick with us. </a:t>
            </a:r>
          </a:p>
          <a:p>
            <a:pPr marL="0" indent="0">
              <a:buNone/>
            </a:pPr>
            <a:endParaRPr lang="en-US" dirty="0">
              <a:solidFill>
                <a:srgbClr val="282828"/>
              </a:solidFill>
              <a:latin typeface="+mj-lt"/>
            </a:endParaRPr>
          </a:p>
          <a:p>
            <a:pPr marL="0" indent="0">
              <a:buNone/>
            </a:pPr>
            <a:r>
              <a:rPr lang="en-US" b="0" i="0" dirty="0">
                <a:solidFill>
                  <a:srgbClr val="282828"/>
                </a:solidFill>
                <a:effectLst/>
                <a:latin typeface="+mj-lt"/>
              </a:rPr>
              <a:t>He's never afraid of a </a:t>
            </a:r>
            <a:r>
              <a:rPr lang="en-US" b="0" i="0" dirty="0">
                <a:effectLst/>
                <a:latin typeface="+mj-lt"/>
              </a:rPr>
              <a:t>pun (a play on words) or a metaphor. </a:t>
            </a:r>
          </a:p>
          <a:p>
            <a:pPr marL="0" indent="0">
              <a:buNone/>
            </a:pPr>
            <a:endParaRPr lang="en-US" dirty="0">
              <a:solidFill>
                <a:srgbClr val="282828"/>
              </a:solidFill>
              <a:latin typeface="+mj-lt"/>
            </a:endParaRPr>
          </a:p>
          <a:p>
            <a:pPr marL="0" indent="0">
              <a:buNone/>
            </a:pPr>
            <a:r>
              <a:rPr lang="en-US" b="0" i="0" dirty="0">
                <a:solidFill>
                  <a:srgbClr val="282828"/>
                </a:solidFill>
                <a:effectLst/>
                <a:latin typeface="+mj-lt"/>
              </a:rPr>
              <a:t>Juliet, for example, is not simply beautiful: she sparkles like a jewel against an ear.</a:t>
            </a:r>
            <a:endParaRPr lang="en-GB" dirty="0">
              <a:latin typeface="+mj-lt"/>
            </a:endParaRPr>
          </a:p>
        </p:txBody>
      </p:sp>
      <p:pic>
        <p:nvPicPr>
          <p:cNvPr id="4" name="Picture 3">
            <a:extLst>
              <a:ext uri="{FF2B5EF4-FFF2-40B4-BE49-F238E27FC236}">
                <a16:creationId xmlns:a16="http://schemas.microsoft.com/office/drawing/2014/main" id="{AAB9F7E6-5099-7855-2177-817004F6AA48}"/>
              </a:ext>
            </a:extLst>
          </p:cNvPr>
          <p:cNvPicPr>
            <a:picLocks noChangeAspect="1"/>
          </p:cNvPicPr>
          <p:nvPr/>
        </p:nvPicPr>
        <p:blipFill>
          <a:blip r:embed="rId2"/>
          <a:stretch>
            <a:fillRect/>
          </a:stretch>
        </p:blipFill>
        <p:spPr>
          <a:xfrm>
            <a:off x="7961037" y="702365"/>
            <a:ext cx="3392763" cy="3459814"/>
          </a:xfrm>
          <a:prstGeom prst="rect">
            <a:avLst/>
          </a:prstGeom>
        </p:spPr>
      </p:pic>
      <p:sp>
        <p:nvSpPr>
          <p:cNvPr id="5" name="TextBox 4">
            <a:extLst>
              <a:ext uri="{FF2B5EF4-FFF2-40B4-BE49-F238E27FC236}">
                <a16:creationId xmlns:a16="http://schemas.microsoft.com/office/drawing/2014/main" id="{77307774-E8BC-DC95-66D2-39355CC3CD1F}"/>
              </a:ext>
            </a:extLst>
          </p:cNvPr>
          <p:cNvSpPr txBox="1"/>
          <p:nvPr/>
        </p:nvSpPr>
        <p:spPr>
          <a:xfrm>
            <a:off x="8242554" y="5187922"/>
            <a:ext cx="4255008" cy="1569660"/>
          </a:xfrm>
          <a:prstGeom prst="rect">
            <a:avLst/>
          </a:prstGeom>
          <a:noFill/>
        </p:spPr>
        <p:txBody>
          <a:bodyPr wrap="square" rtlCol="0">
            <a:spAutoFit/>
          </a:bodyPr>
          <a:lstStyle/>
          <a:p>
            <a:r>
              <a:rPr lang="en-US" sz="3200" i="1" dirty="0">
                <a:solidFill>
                  <a:srgbClr val="C00000"/>
                </a:solidFill>
                <a:latin typeface="+mj-lt"/>
              </a:rPr>
              <a:t>Shakespeare’s use of language is so good because…</a:t>
            </a:r>
            <a:endParaRPr lang="en-GB" sz="3200" i="1" dirty="0">
              <a:solidFill>
                <a:srgbClr val="C00000"/>
              </a:solidFill>
              <a:latin typeface="+mj-lt"/>
            </a:endParaRPr>
          </a:p>
        </p:txBody>
      </p:sp>
      <p:sp>
        <p:nvSpPr>
          <p:cNvPr id="6" name="Rectangle 5">
            <a:extLst>
              <a:ext uri="{FF2B5EF4-FFF2-40B4-BE49-F238E27FC236}">
                <a16:creationId xmlns:a16="http://schemas.microsoft.com/office/drawing/2014/main" id="{43A60D7C-AE36-808A-2C4A-9AD64F3F57B3}"/>
              </a:ext>
            </a:extLst>
          </p:cNvPr>
          <p:cNvSpPr/>
          <p:nvPr/>
        </p:nvSpPr>
        <p:spPr>
          <a:xfrm>
            <a:off x="0" y="0"/>
            <a:ext cx="12192000" cy="6858000"/>
          </a:xfrm>
          <a:prstGeom prst="rect">
            <a:avLst/>
          </a:prstGeom>
          <a:solidFill>
            <a:schemeClr val="accent6">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721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47CE-1870-CFD5-3EC1-4A646B2DCA35}"/>
              </a:ext>
            </a:extLst>
          </p:cNvPr>
          <p:cNvSpPr>
            <a:spLocks noGrp="1"/>
          </p:cNvSpPr>
          <p:nvPr>
            <p:ph type="title"/>
          </p:nvPr>
        </p:nvSpPr>
        <p:spPr/>
        <p:txBody>
          <a:bodyPr/>
          <a:lstStyle/>
          <a:p>
            <a:r>
              <a:rPr lang="en-US" dirty="0">
                <a:solidFill>
                  <a:srgbClr val="C00000"/>
                </a:solidFill>
              </a:rPr>
              <a:t>Range of plays</a:t>
            </a:r>
            <a:endParaRPr lang="en-GB" dirty="0">
              <a:solidFill>
                <a:srgbClr val="C00000"/>
              </a:solidFill>
            </a:endParaRPr>
          </a:p>
        </p:txBody>
      </p:sp>
      <p:sp>
        <p:nvSpPr>
          <p:cNvPr id="3" name="Content Placeholder 2">
            <a:extLst>
              <a:ext uri="{FF2B5EF4-FFF2-40B4-BE49-F238E27FC236}">
                <a16:creationId xmlns:a16="http://schemas.microsoft.com/office/drawing/2014/main" id="{515F19E9-B126-39A7-0AA9-DDA8B1A02D98}"/>
              </a:ext>
            </a:extLst>
          </p:cNvPr>
          <p:cNvSpPr>
            <a:spLocks noGrp="1"/>
          </p:cNvSpPr>
          <p:nvPr>
            <p:ph idx="1"/>
          </p:nvPr>
        </p:nvSpPr>
        <p:spPr>
          <a:xfrm>
            <a:off x="4376929" y="1356717"/>
            <a:ext cx="7447686" cy="4351338"/>
          </a:xfrm>
        </p:spPr>
        <p:txBody>
          <a:bodyPr/>
          <a:lstStyle/>
          <a:p>
            <a:pPr marL="0" indent="0" algn="r">
              <a:buNone/>
            </a:pPr>
            <a:r>
              <a:rPr lang="en-US" dirty="0"/>
              <a:t>Not every play Shakespeare wrote was a masterpiece, but he wrote a large number of plays, and very many of them are masterpieces. </a:t>
            </a:r>
          </a:p>
          <a:p>
            <a:pPr marL="0" indent="0" algn="r">
              <a:buNone/>
            </a:pPr>
            <a:endParaRPr lang="en-US" dirty="0"/>
          </a:p>
          <a:p>
            <a:pPr marL="0" indent="0" algn="r">
              <a:buNone/>
            </a:pPr>
            <a:r>
              <a:rPr lang="en-US" dirty="0"/>
              <a:t>He excelled at both comedy and tragedy and did so numerous times.</a:t>
            </a:r>
          </a:p>
          <a:p>
            <a:pPr marL="0" indent="0" algn="r">
              <a:buNone/>
            </a:pPr>
            <a:endParaRPr lang="en-US" dirty="0"/>
          </a:p>
          <a:p>
            <a:pPr marL="0" indent="0" algn="r">
              <a:buNone/>
            </a:pPr>
            <a:r>
              <a:rPr lang="en-US" dirty="0"/>
              <a:t> The consistency of his excellence is stunning.</a:t>
            </a:r>
            <a:endParaRPr lang="en-GB" dirty="0"/>
          </a:p>
        </p:txBody>
      </p:sp>
      <p:pic>
        <p:nvPicPr>
          <p:cNvPr id="4" name="Picture 3">
            <a:extLst>
              <a:ext uri="{FF2B5EF4-FFF2-40B4-BE49-F238E27FC236}">
                <a16:creationId xmlns:a16="http://schemas.microsoft.com/office/drawing/2014/main" id="{E9C20C63-7017-E546-0423-11AE952A1C80}"/>
              </a:ext>
            </a:extLst>
          </p:cNvPr>
          <p:cNvPicPr>
            <a:picLocks noChangeAspect="1"/>
          </p:cNvPicPr>
          <p:nvPr/>
        </p:nvPicPr>
        <p:blipFill rotWithShape="1">
          <a:blip r:embed="rId2"/>
          <a:srcRect l="19867" t="15323" r="21733" b="5645"/>
          <a:stretch/>
        </p:blipFill>
        <p:spPr>
          <a:xfrm>
            <a:off x="367386" y="2294533"/>
            <a:ext cx="3814088" cy="3413522"/>
          </a:xfrm>
          <a:prstGeom prst="rect">
            <a:avLst/>
          </a:prstGeom>
        </p:spPr>
      </p:pic>
      <p:sp>
        <p:nvSpPr>
          <p:cNvPr id="5" name="TextBox 4">
            <a:extLst>
              <a:ext uri="{FF2B5EF4-FFF2-40B4-BE49-F238E27FC236}">
                <a16:creationId xmlns:a16="http://schemas.microsoft.com/office/drawing/2014/main" id="{421B42BC-EF3E-A825-2572-8CE1E6DAD3A6}"/>
              </a:ext>
            </a:extLst>
          </p:cNvPr>
          <p:cNvSpPr txBox="1"/>
          <p:nvPr/>
        </p:nvSpPr>
        <p:spPr>
          <a:xfrm>
            <a:off x="4576855" y="6114872"/>
            <a:ext cx="7247760" cy="584775"/>
          </a:xfrm>
          <a:prstGeom prst="rect">
            <a:avLst/>
          </a:prstGeom>
          <a:noFill/>
        </p:spPr>
        <p:txBody>
          <a:bodyPr wrap="square" rtlCol="0">
            <a:spAutoFit/>
          </a:bodyPr>
          <a:lstStyle/>
          <a:p>
            <a:r>
              <a:rPr lang="en-US" sz="3200" i="1" dirty="0">
                <a:solidFill>
                  <a:srgbClr val="C00000"/>
                </a:solidFill>
                <a:latin typeface="+mj-lt"/>
              </a:rPr>
              <a:t>Shakespeare is also impressive because…</a:t>
            </a:r>
            <a:endParaRPr lang="en-GB" sz="3200" i="1" dirty="0">
              <a:solidFill>
                <a:srgbClr val="C00000"/>
              </a:solidFill>
              <a:latin typeface="+mj-lt"/>
            </a:endParaRPr>
          </a:p>
        </p:txBody>
      </p:sp>
      <p:sp>
        <p:nvSpPr>
          <p:cNvPr id="6" name="Rectangle 5">
            <a:extLst>
              <a:ext uri="{FF2B5EF4-FFF2-40B4-BE49-F238E27FC236}">
                <a16:creationId xmlns:a16="http://schemas.microsoft.com/office/drawing/2014/main" id="{1CAA78C2-612A-74CB-C07F-97CE0A27C37B}"/>
              </a:ext>
            </a:extLst>
          </p:cNvPr>
          <p:cNvSpPr/>
          <p:nvPr/>
        </p:nvSpPr>
        <p:spPr>
          <a:xfrm>
            <a:off x="0" y="0"/>
            <a:ext cx="12192000" cy="6858000"/>
          </a:xfrm>
          <a:prstGeom prst="rect">
            <a:avLst/>
          </a:prstGeom>
          <a:solidFill>
            <a:schemeClr val="accent6">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517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934B-03D4-CCDE-6366-AF5DB358195B}"/>
              </a:ext>
            </a:extLst>
          </p:cNvPr>
          <p:cNvSpPr>
            <a:spLocks noGrp="1"/>
          </p:cNvSpPr>
          <p:nvPr>
            <p:ph type="title"/>
          </p:nvPr>
        </p:nvSpPr>
        <p:spPr/>
        <p:txBody>
          <a:bodyPr/>
          <a:lstStyle/>
          <a:p>
            <a:r>
              <a:rPr lang="en-US" dirty="0">
                <a:solidFill>
                  <a:srgbClr val="C00000"/>
                </a:solidFill>
              </a:rPr>
              <a:t>Influence on later authors</a:t>
            </a:r>
            <a:endParaRPr lang="en-GB" dirty="0">
              <a:solidFill>
                <a:srgbClr val="C00000"/>
              </a:solidFill>
            </a:endParaRPr>
          </a:p>
        </p:txBody>
      </p:sp>
      <p:sp>
        <p:nvSpPr>
          <p:cNvPr id="3" name="Content Placeholder 2">
            <a:extLst>
              <a:ext uri="{FF2B5EF4-FFF2-40B4-BE49-F238E27FC236}">
                <a16:creationId xmlns:a16="http://schemas.microsoft.com/office/drawing/2014/main" id="{8852E535-A06A-AD88-D891-9A66C9459565}"/>
              </a:ext>
            </a:extLst>
          </p:cNvPr>
          <p:cNvSpPr>
            <a:spLocks noGrp="1"/>
          </p:cNvSpPr>
          <p:nvPr>
            <p:ph idx="1"/>
          </p:nvPr>
        </p:nvSpPr>
        <p:spPr>
          <a:xfrm>
            <a:off x="838200" y="2063750"/>
            <a:ext cx="5153025" cy="4351338"/>
          </a:xfrm>
        </p:spPr>
        <p:txBody>
          <a:bodyPr/>
          <a:lstStyle/>
          <a:p>
            <a:pPr marL="0" indent="0">
              <a:buNone/>
            </a:pPr>
            <a:r>
              <a:rPr lang="en-US" dirty="0"/>
              <a:t>References to Shakespeare show up everywhere because so many writers are inspired by him.</a:t>
            </a:r>
          </a:p>
          <a:p>
            <a:pPr marL="0" indent="0">
              <a:buNone/>
            </a:pPr>
            <a:endParaRPr lang="en-US" dirty="0"/>
          </a:p>
          <a:p>
            <a:pPr marL="0" indent="0">
              <a:buNone/>
            </a:pPr>
            <a:r>
              <a:rPr lang="en-US" dirty="0"/>
              <a:t>So many writers have since tried to emulate him and claim to be inspired by him.</a:t>
            </a:r>
            <a:endParaRPr lang="en-GB" dirty="0"/>
          </a:p>
        </p:txBody>
      </p:sp>
      <p:pic>
        <p:nvPicPr>
          <p:cNvPr id="4" name="Picture 3">
            <a:extLst>
              <a:ext uri="{FF2B5EF4-FFF2-40B4-BE49-F238E27FC236}">
                <a16:creationId xmlns:a16="http://schemas.microsoft.com/office/drawing/2014/main" id="{6527FE43-0C13-EA42-DBDF-5B7ECE0D8FE3}"/>
              </a:ext>
            </a:extLst>
          </p:cNvPr>
          <p:cNvPicPr>
            <a:picLocks noChangeAspect="1"/>
          </p:cNvPicPr>
          <p:nvPr/>
        </p:nvPicPr>
        <p:blipFill>
          <a:blip r:embed="rId2"/>
          <a:stretch>
            <a:fillRect/>
          </a:stretch>
        </p:blipFill>
        <p:spPr>
          <a:xfrm>
            <a:off x="6858000" y="1371600"/>
            <a:ext cx="4400550" cy="4400550"/>
          </a:xfrm>
          <a:prstGeom prst="rect">
            <a:avLst/>
          </a:prstGeom>
        </p:spPr>
      </p:pic>
      <p:sp>
        <p:nvSpPr>
          <p:cNvPr id="5" name="TextBox 4">
            <a:extLst>
              <a:ext uri="{FF2B5EF4-FFF2-40B4-BE49-F238E27FC236}">
                <a16:creationId xmlns:a16="http://schemas.microsoft.com/office/drawing/2014/main" id="{6F84CA66-5DFF-C6C4-0FF3-BCBC8C17BC66}"/>
              </a:ext>
            </a:extLst>
          </p:cNvPr>
          <p:cNvSpPr txBox="1"/>
          <p:nvPr/>
        </p:nvSpPr>
        <p:spPr>
          <a:xfrm>
            <a:off x="4698775" y="6193850"/>
            <a:ext cx="7247760" cy="584775"/>
          </a:xfrm>
          <a:prstGeom prst="rect">
            <a:avLst/>
          </a:prstGeom>
          <a:noFill/>
        </p:spPr>
        <p:txBody>
          <a:bodyPr wrap="square" rtlCol="0">
            <a:spAutoFit/>
          </a:bodyPr>
          <a:lstStyle/>
          <a:p>
            <a:r>
              <a:rPr lang="en-US" sz="3200" i="1" dirty="0">
                <a:solidFill>
                  <a:srgbClr val="C00000"/>
                </a:solidFill>
                <a:latin typeface="+mj-lt"/>
              </a:rPr>
              <a:t>Shakespeare is also impressive because…</a:t>
            </a:r>
            <a:endParaRPr lang="en-GB" sz="3200" i="1" dirty="0">
              <a:solidFill>
                <a:srgbClr val="C00000"/>
              </a:solidFill>
              <a:latin typeface="+mj-lt"/>
            </a:endParaRPr>
          </a:p>
        </p:txBody>
      </p:sp>
      <p:sp>
        <p:nvSpPr>
          <p:cNvPr id="6" name="Rectangle 5">
            <a:extLst>
              <a:ext uri="{FF2B5EF4-FFF2-40B4-BE49-F238E27FC236}">
                <a16:creationId xmlns:a16="http://schemas.microsoft.com/office/drawing/2014/main" id="{8AAE3753-4542-EFD8-0688-822043018ADC}"/>
              </a:ext>
            </a:extLst>
          </p:cNvPr>
          <p:cNvSpPr/>
          <p:nvPr/>
        </p:nvSpPr>
        <p:spPr>
          <a:xfrm>
            <a:off x="0" y="0"/>
            <a:ext cx="12192000" cy="6858000"/>
          </a:xfrm>
          <a:prstGeom prst="rect">
            <a:avLst/>
          </a:prstGeom>
          <a:solidFill>
            <a:schemeClr val="accent6">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3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6127-D0A8-D7FC-C483-2C32DF19F6BD}"/>
              </a:ext>
            </a:extLst>
          </p:cNvPr>
          <p:cNvSpPr>
            <a:spLocks noGrp="1"/>
          </p:cNvSpPr>
          <p:nvPr>
            <p:ph type="title"/>
          </p:nvPr>
        </p:nvSpPr>
        <p:spPr>
          <a:xfrm>
            <a:off x="1181100" y="269875"/>
            <a:ext cx="10515600" cy="1325563"/>
          </a:xfrm>
        </p:spPr>
        <p:txBody>
          <a:bodyPr/>
          <a:lstStyle/>
          <a:p>
            <a:r>
              <a:rPr lang="en-US" dirty="0">
                <a:solidFill>
                  <a:srgbClr val="C00000"/>
                </a:solidFill>
              </a:rPr>
              <a:t>Exciting Plots</a:t>
            </a:r>
            <a:endParaRPr lang="en-GB" dirty="0">
              <a:solidFill>
                <a:srgbClr val="C00000"/>
              </a:solidFill>
            </a:endParaRPr>
          </a:p>
        </p:txBody>
      </p:sp>
      <p:sp>
        <p:nvSpPr>
          <p:cNvPr id="3" name="Content Placeholder 2">
            <a:extLst>
              <a:ext uri="{FF2B5EF4-FFF2-40B4-BE49-F238E27FC236}">
                <a16:creationId xmlns:a16="http://schemas.microsoft.com/office/drawing/2014/main" id="{66689E45-5324-4551-17A8-52DB2E556A1A}"/>
              </a:ext>
            </a:extLst>
          </p:cNvPr>
          <p:cNvSpPr>
            <a:spLocks noGrp="1"/>
          </p:cNvSpPr>
          <p:nvPr>
            <p:ph idx="1"/>
          </p:nvPr>
        </p:nvSpPr>
        <p:spPr>
          <a:xfrm>
            <a:off x="5715000" y="2332037"/>
            <a:ext cx="5876926" cy="4351338"/>
          </a:xfrm>
        </p:spPr>
        <p:txBody>
          <a:bodyPr/>
          <a:lstStyle/>
          <a:p>
            <a:pPr marL="0" indent="0" algn="r">
              <a:buNone/>
            </a:pPr>
            <a:r>
              <a:rPr lang="en-US" dirty="0"/>
              <a:t>Shakespeare’s storylines are actually very rarely boring.</a:t>
            </a:r>
          </a:p>
          <a:p>
            <a:pPr marL="0" indent="0" algn="r">
              <a:buNone/>
            </a:pPr>
            <a:endParaRPr lang="en-US" dirty="0"/>
          </a:p>
          <a:p>
            <a:pPr marL="0" indent="0" algn="r">
              <a:buNone/>
            </a:pPr>
            <a:r>
              <a:rPr lang="en-US" dirty="0"/>
              <a:t>He writes about witches, ghosts, fairies, laughter, fights, horror, romance, and bloodshed.</a:t>
            </a:r>
            <a:endParaRPr lang="en-GB" dirty="0"/>
          </a:p>
        </p:txBody>
      </p:sp>
      <p:pic>
        <p:nvPicPr>
          <p:cNvPr id="5" name="Picture 4">
            <a:extLst>
              <a:ext uri="{FF2B5EF4-FFF2-40B4-BE49-F238E27FC236}">
                <a16:creationId xmlns:a16="http://schemas.microsoft.com/office/drawing/2014/main" id="{9C152C38-47DE-A931-C4E5-1F69584FBC7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78000"/>
                    </a14:imgEffect>
                  </a14:imgLayer>
                </a14:imgProps>
              </a:ext>
            </a:extLst>
          </a:blip>
          <a:srcRect b="5350"/>
          <a:stretch/>
        </p:blipFill>
        <p:spPr>
          <a:xfrm>
            <a:off x="1455149" y="1690689"/>
            <a:ext cx="3850277" cy="3814762"/>
          </a:xfrm>
          <a:prstGeom prst="rect">
            <a:avLst/>
          </a:prstGeom>
        </p:spPr>
      </p:pic>
      <p:sp>
        <p:nvSpPr>
          <p:cNvPr id="6" name="TextBox 5">
            <a:extLst>
              <a:ext uri="{FF2B5EF4-FFF2-40B4-BE49-F238E27FC236}">
                <a16:creationId xmlns:a16="http://schemas.microsoft.com/office/drawing/2014/main" id="{A006CCD9-0484-86BF-CC84-7436796ABD44}"/>
              </a:ext>
            </a:extLst>
          </p:cNvPr>
          <p:cNvSpPr txBox="1"/>
          <p:nvPr/>
        </p:nvSpPr>
        <p:spPr>
          <a:xfrm>
            <a:off x="4624582" y="6098600"/>
            <a:ext cx="7247760" cy="584775"/>
          </a:xfrm>
          <a:prstGeom prst="rect">
            <a:avLst/>
          </a:prstGeom>
          <a:noFill/>
        </p:spPr>
        <p:txBody>
          <a:bodyPr wrap="square" rtlCol="0">
            <a:spAutoFit/>
          </a:bodyPr>
          <a:lstStyle/>
          <a:p>
            <a:r>
              <a:rPr lang="en-US" sz="3200" i="1" dirty="0">
                <a:solidFill>
                  <a:srgbClr val="C00000"/>
                </a:solidFill>
                <a:latin typeface="+mj-lt"/>
              </a:rPr>
              <a:t>Shakespeare is also impressive because…</a:t>
            </a:r>
            <a:endParaRPr lang="en-GB" sz="3200" i="1" dirty="0">
              <a:solidFill>
                <a:srgbClr val="C00000"/>
              </a:solidFill>
              <a:latin typeface="+mj-lt"/>
            </a:endParaRPr>
          </a:p>
        </p:txBody>
      </p:sp>
      <p:sp>
        <p:nvSpPr>
          <p:cNvPr id="7" name="Rectangle 6">
            <a:extLst>
              <a:ext uri="{FF2B5EF4-FFF2-40B4-BE49-F238E27FC236}">
                <a16:creationId xmlns:a16="http://schemas.microsoft.com/office/drawing/2014/main" id="{A881DCCD-6B37-17DC-88D0-F201A5E2AE31}"/>
              </a:ext>
            </a:extLst>
          </p:cNvPr>
          <p:cNvSpPr/>
          <p:nvPr/>
        </p:nvSpPr>
        <p:spPr>
          <a:xfrm>
            <a:off x="0" y="0"/>
            <a:ext cx="12192000" cy="6858000"/>
          </a:xfrm>
          <a:prstGeom prst="rect">
            <a:avLst/>
          </a:prstGeom>
          <a:solidFill>
            <a:schemeClr val="accent6">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13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C367ED-836A-4C1D-6887-D72A1B4846A8}"/>
              </a:ext>
            </a:extLst>
          </p:cNvPr>
          <p:cNvSpPr>
            <a:spLocks noGrp="1"/>
          </p:cNvSpPr>
          <p:nvPr>
            <p:ph idx="1"/>
          </p:nvPr>
        </p:nvSpPr>
        <p:spPr>
          <a:xfrm rot="16200000">
            <a:off x="4402137" y="-931866"/>
            <a:ext cx="3495675" cy="12084051"/>
          </a:xfrm>
        </p:spPr>
        <p:txBody>
          <a:bodyPr>
            <a:normAutofit fontScale="70000" lnSpcReduction="20000"/>
          </a:bodyPr>
          <a:lstStyle/>
          <a:p>
            <a:pPr marL="0" indent="0">
              <a:buNone/>
            </a:pPr>
            <a:r>
              <a:rPr lang="en-US" b="1" dirty="0"/>
              <a:t>Why do we still study Shakespeare?</a:t>
            </a:r>
          </a:p>
          <a:p>
            <a:pPr marL="0" indent="0">
              <a:buNone/>
            </a:pPr>
            <a:r>
              <a:rPr lang="en-US" dirty="0"/>
              <a:t>The study of Shakespeare is still important for many reasons. One reason is that Shakespeare has had a vast influence on the English language and is the source of many idioms and metaphors that are still widely used today, such as "all that glitters is not gold" from The Merchant of Venice. </a:t>
            </a:r>
          </a:p>
          <a:p>
            <a:pPr marL="0" indent="0">
              <a:buNone/>
            </a:pPr>
            <a:r>
              <a:rPr lang="en-US" dirty="0"/>
              <a:t>To hear idioms such as this one in its original context is to understand something about the development and evolution of English.</a:t>
            </a:r>
          </a:p>
          <a:p>
            <a:pPr marL="0" indent="0">
              <a:buNone/>
            </a:pPr>
            <a:r>
              <a:rPr lang="en-US" dirty="0"/>
              <a:t>The themes of Shakespeare's plays still resonate today because they speak to the human condition. </a:t>
            </a:r>
          </a:p>
          <a:p>
            <a:pPr marL="0" indent="0">
              <a:buNone/>
            </a:pPr>
            <a:r>
              <a:rPr lang="en-US" dirty="0"/>
              <a:t>For example, if we read Hamlet as a meditation on manhood or Macbeth as a look at the risks of unchecked ambition, it enables us to look at the modern world and perhaps better understand ourselves, others, and our shared humanity. </a:t>
            </a:r>
          </a:p>
          <a:p>
            <a:pPr marL="0" indent="0">
              <a:buNone/>
            </a:pPr>
            <a:r>
              <a:rPr lang="en-US" dirty="0"/>
              <a:t>Love relationships today are often as complicated as those in The Taming of the Shrew, Twelfth Night, and Romeo and Juliet. </a:t>
            </a:r>
          </a:p>
          <a:p>
            <a:pPr marL="0" indent="0">
              <a:buNone/>
            </a:pPr>
            <a:r>
              <a:rPr lang="en-US" dirty="0"/>
              <a:t>Some families are dysfunctional as they are in King Lear. Many people struggle with uncertainty about life, death, and the afterlife as Hamlet does. </a:t>
            </a:r>
          </a:p>
          <a:p>
            <a:pPr marL="0" indent="0">
              <a:buNone/>
            </a:pPr>
            <a:r>
              <a:rPr lang="en-US" dirty="0"/>
              <a:t>The fact that Shakespeare's works are still performed all over the world, both translated into dozens of world languages and in English, is evidence that his work is of global interest, and therefore an art form worthy of study in schools.</a:t>
            </a:r>
            <a:endParaRPr lang="en-GB" dirty="0"/>
          </a:p>
        </p:txBody>
      </p:sp>
      <p:sp>
        <p:nvSpPr>
          <p:cNvPr id="6" name="Content Placeholder 2">
            <a:extLst>
              <a:ext uri="{FF2B5EF4-FFF2-40B4-BE49-F238E27FC236}">
                <a16:creationId xmlns:a16="http://schemas.microsoft.com/office/drawing/2014/main" id="{784AB00F-969D-10F8-6B24-0C420DF71105}"/>
              </a:ext>
            </a:extLst>
          </p:cNvPr>
          <p:cNvSpPr txBox="1">
            <a:spLocks/>
          </p:cNvSpPr>
          <p:nvPr/>
        </p:nvSpPr>
        <p:spPr>
          <a:xfrm rot="16200000">
            <a:off x="4948241" y="-4395789"/>
            <a:ext cx="3495672" cy="12192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Shakespeare’s works are timeless.  After four hundred years, people still read, study, and perform his plays and poetry. </a:t>
            </a:r>
          </a:p>
          <a:p>
            <a:pPr marL="0" indent="0">
              <a:buNone/>
            </a:pPr>
            <a:r>
              <a:rPr lang="en-US" sz="2000" dirty="0"/>
              <a:t>Almost anyone can quote from several of his works.  The reason that people know them is because they have been a part of our culture constantly since they were published.</a:t>
            </a:r>
          </a:p>
          <a:p>
            <a:pPr marL="0" indent="0">
              <a:buNone/>
            </a:pPr>
            <a:r>
              <a:rPr lang="en-US" sz="2000" dirty="0"/>
              <a:t>It is important to study Shakespeare because it is a part of popular culture.  Popular culture refers to movies, television, and songs.  </a:t>
            </a:r>
          </a:p>
          <a:p>
            <a:pPr marL="0" indent="0">
              <a:buNone/>
            </a:pPr>
            <a:r>
              <a:rPr lang="en-US" sz="2000" dirty="0"/>
              <a:t>If you don’t study Shakespeare, you will miss all the references that pop up everywhere.  You’ll feel left out when other people understand them.</a:t>
            </a:r>
          </a:p>
          <a:p>
            <a:pPr marL="0" indent="0">
              <a:buNone/>
            </a:pPr>
            <a:r>
              <a:rPr lang="en-US" sz="2000" dirty="0"/>
              <a:t>However, the greatest reason to study Shakespeare is that there is a reason his plays are still so popular.  The stories’ themes are timeless. </a:t>
            </a:r>
          </a:p>
          <a:p>
            <a:pPr marL="0" indent="0">
              <a:buNone/>
            </a:pPr>
            <a:r>
              <a:rPr lang="en-US" sz="2000" dirty="0"/>
              <a:t>These are tales of young love, madness, family drama, aging, ambition, murder, and intrigue and his poetry is both clever and beautiful.  </a:t>
            </a:r>
          </a:p>
          <a:p>
            <a:pPr marL="0" indent="0">
              <a:buNone/>
            </a:pPr>
            <a:r>
              <a:rPr lang="en-US" sz="2000" dirty="0"/>
              <a:t>His plays cover multiple genres.  When you read and study the plays, you have a greater appreciation for them.  There are so many works, and they have so much to offer.</a:t>
            </a:r>
            <a:endParaRPr lang="en-GB" sz="2000" dirty="0"/>
          </a:p>
        </p:txBody>
      </p:sp>
    </p:spTree>
    <p:extLst>
      <p:ext uri="{BB962C8B-B14F-4D97-AF65-F5344CB8AC3E}">
        <p14:creationId xmlns:p14="http://schemas.microsoft.com/office/powerpoint/2010/main" val="360772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55B4-69B5-339B-B67D-55D09DDEC1F5}"/>
              </a:ext>
            </a:extLst>
          </p:cNvPr>
          <p:cNvSpPr>
            <a:spLocks noGrp="1"/>
          </p:cNvSpPr>
          <p:nvPr>
            <p:ph type="title"/>
          </p:nvPr>
        </p:nvSpPr>
        <p:spPr>
          <a:xfrm>
            <a:off x="5462016" y="-230188"/>
            <a:ext cx="6842760" cy="1325563"/>
          </a:xfrm>
        </p:spPr>
        <p:txBody>
          <a:bodyPr/>
          <a:lstStyle/>
          <a:p>
            <a:r>
              <a:rPr lang="en-US" dirty="0"/>
              <a:t>Stick in your handout</a:t>
            </a:r>
            <a:endParaRPr lang="en-GB" dirty="0"/>
          </a:p>
        </p:txBody>
      </p:sp>
      <p:sp>
        <p:nvSpPr>
          <p:cNvPr id="3" name="Content Placeholder 2">
            <a:extLst>
              <a:ext uri="{FF2B5EF4-FFF2-40B4-BE49-F238E27FC236}">
                <a16:creationId xmlns:a16="http://schemas.microsoft.com/office/drawing/2014/main" id="{550FAB74-CE32-DA1B-ADFF-54B420758B8A}"/>
              </a:ext>
            </a:extLst>
          </p:cNvPr>
          <p:cNvSpPr>
            <a:spLocks noGrp="1"/>
          </p:cNvSpPr>
          <p:nvPr>
            <p:ph idx="1"/>
          </p:nvPr>
        </p:nvSpPr>
        <p:spPr>
          <a:xfrm>
            <a:off x="4511040" y="1000327"/>
            <a:ext cx="7583424" cy="4657344"/>
          </a:xfrm>
        </p:spPr>
        <p:txBody>
          <a:bodyPr>
            <a:normAutofit lnSpcReduction="10000"/>
          </a:bodyPr>
          <a:lstStyle/>
          <a:p>
            <a:pPr marL="514350" indent="-514350">
              <a:buAutoNum type="arabicPeriod"/>
            </a:pPr>
            <a:r>
              <a:rPr lang="en-US" dirty="0"/>
              <a:t>We will it through together and highlight certain words.</a:t>
            </a:r>
          </a:p>
          <a:p>
            <a:pPr marL="514350" indent="-514350">
              <a:buAutoNum type="arabicPeriod"/>
            </a:pPr>
            <a:endParaRPr lang="en-US" dirty="0"/>
          </a:p>
          <a:p>
            <a:pPr marL="514350" indent="-514350">
              <a:buAutoNum type="arabicPeriod"/>
            </a:pPr>
            <a:r>
              <a:rPr lang="en-US" dirty="0"/>
              <a:t>When we highlight the word, we write the definition in the margin.</a:t>
            </a:r>
          </a:p>
          <a:p>
            <a:pPr marL="514350" indent="-514350">
              <a:buAutoNum type="arabicPeriod"/>
            </a:pPr>
            <a:endParaRPr lang="en-US" dirty="0"/>
          </a:p>
          <a:p>
            <a:pPr marL="514350" indent="-514350">
              <a:buAutoNum type="arabicPeriod"/>
            </a:pPr>
            <a:r>
              <a:rPr lang="en-US" dirty="0"/>
              <a:t>Put together all the information we have learnt about Shakespeare today together in your head and </a:t>
            </a:r>
            <a:r>
              <a:rPr lang="en-US" b="1" dirty="0">
                <a:solidFill>
                  <a:srgbClr val="C00000"/>
                </a:solidFill>
              </a:rPr>
              <a:t>write a paragraph</a:t>
            </a:r>
            <a:r>
              <a:rPr lang="en-US" dirty="0">
                <a:solidFill>
                  <a:srgbClr val="C00000"/>
                </a:solidFill>
              </a:rPr>
              <a:t> </a:t>
            </a:r>
            <a:r>
              <a:rPr lang="en-US" dirty="0"/>
              <a:t>in answer to the following question:</a:t>
            </a:r>
          </a:p>
          <a:p>
            <a:pPr marL="457200" lvl="1" indent="0">
              <a:buNone/>
            </a:pPr>
            <a:r>
              <a:rPr lang="en-GB" dirty="0"/>
              <a:t>	</a:t>
            </a:r>
            <a:r>
              <a:rPr lang="en-GB" b="1" i="1" dirty="0">
                <a:solidFill>
                  <a:srgbClr val="C00000"/>
                </a:solidFill>
              </a:rPr>
              <a:t>Why do we still study Shakespeare?</a:t>
            </a:r>
          </a:p>
          <a:p>
            <a:pPr marL="457200" lvl="1" indent="0">
              <a:buNone/>
            </a:pPr>
            <a:endParaRPr lang="en-GB" b="1" i="1" dirty="0"/>
          </a:p>
        </p:txBody>
      </p:sp>
      <p:pic>
        <p:nvPicPr>
          <p:cNvPr id="5" name="Picture 4">
            <a:extLst>
              <a:ext uri="{FF2B5EF4-FFF2-40B4-BE49-F238E27FC236}">
                <a16:creationId xmlns:a16="http://schemas.microsoft.com/office/drawing/2014/main" id="{9C87C8E1-F6E5-B21B-A2C2-5EB3736DDFFF}"/>
              </a:ext>
            </a:extLst>
          </p:cNvPr>
          <p:cNvPicPr>
            <a:picLocks noChangeAspect="1"/>
          </p:cNvPicPr>
          <p:nvPr/>
        </p:nvPicPr>
        <p:blipFill>
          <a:blip r:embed="rId2"/>
          <a:stretch>
            <a:fillRect/>
          </a:stretch>
        </p:blipFill>
        <p:spPr>
          <a:xfrm rot="5400000">
            <a:off x="-796005" y="1616584"/>
            <a:ext cx="6498339" cy="3655315"/>
          </a:xfrm>
          <a:prstGeom prst="rect">
            <a:avLst/>
          </a:prstGeom>
          <a:ln w="28575">
            <a:solidFill>
              <a:schemeClr val="tx1"/>
            </a:solidFill>
          </a:ln>
        </p:spPr>
      </p:pic>
      <p:sp>
        <p:nvSpPr>
          <p:cNvPr id="6" name="TextBox 5">
            <a:extLst>
              <a:ext uri="{FF2B5EF4-FFF2-40B4-BE49-F238E27FC236}">
                <a16:creationId xmlns:a16="http://schemas.microsoft.com/office/drawing/2014/main" id="{C2D39F43-95DB-4CFD-76C9-E739CEC0D1EA}"/>
              </a:ext>
            </a:extLst>
          </p:cNvPr>
          <p:cNvSpPr txBox="1"/>
          <p:nvPr/>
        </p:nvSpPr>
        <p:spPr>
          <a:xfrm>
            <a:off x="4846704" y="5657671"/>
            <a:ext cx="7247760" cy="1200329"/>
          </a:xfrm>
          <a:prstGeom prst="rect">
            <a:avLst/>
          </a:prstGeom>
          <a:noFill/>
        </p:spPr>
        <p:txBody>
          <a:bodyPr wrap="square" rtlCol="0">
            <a:spAutoFit/>
          </a:bodyPr>
          <a:lstStyle/>
          <a:p>
            <a:pPr algn="r"/>
            <a:r>
              <a:rPr lang="en-US" sz="2400" i="1" dirty="0">
                <a:solidFill>
                  <a:srgbClr val="C00000"/>
                </a:solidFill>
                <a:latin typeface="+mj-lt"/>
              </a:rPr>
              <a:t>EXT: a) Tell me the outline of the story of Macbeth</a:t>
            </a:r>
          </a:p>
          <a:p>
            <a:pPr algn="r"/>
            <a:r>
              <a:rPr lang="en-US" sz="2400" i="1" dirty="0">
                <a:solidFill>
                  <a:srgbClr val="C00000"/>
                </a:solidFill>
                <a:latin typeface="+mj-lt"/>
              </a:rPr>
              <a:t>b) Tell me two things you enjoyed about it and why</a:t>
            </a:r>
          </a:p>
          <a:p>
            <a:pPr algn="r"/>
            <a:r>
              <a:rPr lang="en-US" sz="2400" i="1" dirty="0">
                <a:solidFill>
                  <a:srgbClr val="C00000"/>
                </a:solidFill>
                <a:latin typeface="+mj-lt"/>
              </a:rPr>
              <a:t>c) Tell me two things you didn’t enjoy about it and why.</a:t>
            </a:r>
            <a:endParaRPr lang="en-GB" sz="2400" i="1" dirty="0">
              <a:solidFill>
                <a:srgbClr val="C00000"/>
              </a:solidFill>
              <a:latin typeface="+mj-lt"/>
            </a:endParaRPr>
          </a:p>
        </p:txBody>
      </p:sp>
      <p:sp>
        <p:nvSpPr>
          <p:cNvPr id="7" name="Rectangle 6">
            <a:extLst>
              <a:ext uri="{FF2B5EF4-FFF2-40B4-BE49-F238E27FC236}">
                <a16:creationId xmlns:a16="http://schemas.microsoft.com/office/drawing/2014/main" id="{AA18BABC-E6C1-FF1F-6FC6-C97BC97D1F0F}"/>
              </a:ext>
            </a:extLst>
          </p:cNvPr>
          <p:cNvSpPr/>
          <p:nvPr/>
        </p:nvSpPr>
        <p:spPr>
          <a:xfrm>
            <a:off x="0" y="15241"/>
            <a:ext cx="12192000" cy="6858000"/>
          </a:xfrm>
          <a:prstGeom prst="rect">
            <a:avLst/>
          </a:prstGeom>
          <a:solidFill>
            <a:schemeClr val="accent6">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891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896</Words>
  <Application>Microsoft Office PowerPoint</Application>
  <PresentationFormat>Widescreen</PresentationFormat>
  <Paragraphs>69</Paragraphs>
  <Slides>9</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Berlin Sans FB</vt:lpstr>
      <vt:lpstr>Office Theme</vt:lpstr>
      <vt:lpstr>Why do we still study William Shakespeare?</vt:lpstr>
      <vt:lpstr>Why do we have to study William Shakespeare?</vt:lpstr>
      <vt:lpstr>Characterization</vt:lpstr>
      <vt:lpstr>Language </vt:lpstr>
      <vt:lpstr>Range of plays</vt:lpstr>
      <vt:lpstr>Influence on later authors</vt:lpstr>
      <vt:lpstr>Exciting Plots</vt:lpstr>
      <vt:lpstr>PowerPoint Presentation</vt:lpstr>
      <vt:lpstr>Stick in your handout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still study William Shakespeare?</dc:title>
  <dc:creator>Andy Roberts</dc:creator>
  <cp:lastModifiedBy>Andy Roberts</cp:lastModifiedBy>
  <cp:revision>8</cp:revision>
  <cp:lastPrinted>2022-09-01T21:16:55Z</cp:lastPrinted>
  <dcterms:created xsi:type="dcterms:W3CDTF">2022-09-01T20:12:44Z</dcterms:created>
  <dcterms:modified xsi:type="dcterms:W3CDTF">2022-09-03T20:25:05Z</dcterms:modified>
</cp:coreProperties>
</file>