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  <p:sldId id="261" r:id="rId7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3333-9C99-4FF8-D6AD-3AE0E7D4D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9BF37-28DA-D9E1-7D0F-2E4D5CB2B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F05CE-02CD-818E-93C6-A1C01D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517DA-C3BE-AA4E-6650-B2B1B4BA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3C59F-25BF-86B5-99EB-5718C188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7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0457-8481-2FF0-2EF6-9FF06D8A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5962F-6EB8-1660-8656-38A3C7B72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9881-33C0-AA24-E060-326F27F8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986B-40B0-0BE8-1964-BEC0CC03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AEB45-B067-86C4-74FB-6D06432B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00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F3681-9DBC-07D6-6C5B-924DF0C9C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C8401-F269-1B72-EEA9-7DB1DF45A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B8D79-137C-7781-A8AB-7498C1AD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33F15-7F3D-EFEA-15E0-8725761E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23398-341E-E89D-6588-43B48861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03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9ADC-F109-DC52-1CE3-3087EA67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5E1AF-E35F-D920-E1E9-6C6C6DCC9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231F7-6BBD-56AF-7B81-FD258438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8C536-609F-33EE-9F27-C371E074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3E968-0EA2-A725-86F5-78BD75E1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5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46BA-38FA-893A-21C8-B76904BF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7D84A-F55F-E418-77E1-44EB6C55D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5D931-BED7-D64F-4399-BB6DD76D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F260B-3E80-CD56-6390-6491AFE0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780A1-9758-6082-48AB-6E170DCB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9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8B9A-B9EE-E746-3489-2B333241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C35D-90B5-02B9-0235-CE8F9E06B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885B0-8E66-2D4F-3030-868989B40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EFF5D-82CC-B7D4-F62E-ECD6EE42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4654B-A43C-F246-2F82-BB29069B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66C74-AF46-E033-C554-0A50C213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3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95186-46CB-BBAB-6B94-F6DA5A18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992B6-EF5D-D0BB-974D-1F734708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5CEB2-B7D3-1B65-53F5-7FDA613BD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21601-F300-AB1F-1539-B8ABBBCCF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EBEAD-0AB4-E908-7658-969DCBEC7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887A10-FA66-FF5E-D7F1-B54411A0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C38554-2292-6960-1C38-20D40C1B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80AB34-0EE1-F8B6-BD55-7C7F54A9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0E426-7C3F-4CD4-2E70-4AB79D4F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E57CB-17EC-C010-3BFA-A479287C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9855-6A05-2372-3721-31B2C2D2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DCD80-5D11-8D58-6E18-ABCF1D78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B64F3-D894-1C8F-BB57-3C0EFFB1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BD60CE-6E1A-E327-E1F5-3E9CC9D8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18B9A-27E0-8B8A-1B7E-EE804604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305B1-AC1A-06A8-3D04-9D1E8372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FD7D6-EE3B-EE48-2C87-CA740D36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5BC99-4C00-4508-7E72-0DAD82910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2AD0A-ECAF-717B-E723-B4CBFCCB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79879-E711-2D26-9B02-F8F895F9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0C80-8B2C-D184-EE3F-BAA17334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3251-A024-3197-AFF7-E01729203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30747-1B2B-F33E-1F9F-2C0C11012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5DFCE-8579-17FF-D95D-4F2B0C499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1143C-DFBA-F738-7BD4-85A51CF6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5C955-85E6-7CBE-CA90-D2F4515B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D91F4-5B21-5B4E-D5D7-9F014FC7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8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F617C-16F6-2BE3-C392-F70FED48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0C4E7-9839-4256-6E83-A1E54038C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DBF19-D87B-488C-5087-DBE90CC5D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697D-687D-47E8-B1C6-296CA2BF060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61B2-4D82-26DF-CF80-949DC9135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F487-FA51-C668-89A0-EFFD93880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1827-9561-45A9-ADE4-A9FDA29A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5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14E23-082D-9D56-48C0-319C1835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C00000"/>
                </a:solidFill>
              </a:rPr>
              <a:t>Digging deeper into Act 1 of </a:t>
            </a:r>
            <a:r>
              <a:rPr lang="en-US" i="1" u="sng" dirty="0">
                <a:solidFill>
                  <a:srgbClr val="C00000"/>
                </a:solidFill>
              </a:rPr>
              <a:t>Othello</a:t>
            </a:r>
            <a:endParaRPr lang="en-GB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B499-B7C7-7721-7ABA-D46131596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449" y="1974915"/>
            <a:ext cx="10515600" cy="4351338"/>
          </a:xfrm>
        </p:spPr>
        <p:txBody>
          <a:bodyPr/>
          <a:lstStyle/>
          <a:p>
            <a:pPr marL="0" indent="0">
              <a:buNone/>
            </a:pPr>
            <a:fld id="{0A80BF4A-9E39-4755-B435-33AE0304B17E}" type="datetime2">
              <a:rPr lang="en-US" b="1" u="sng" smtClean="0"/>
              <a:t>Tuesday, September 20, 2022</a:t>
            </a:fld>
            <a:endParaRPr lang="en-GB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308A-B808-DC78-303D-EA17E769FE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05" t="1708" r="38918" b="60942"/>
          <a:stretch/>
        </p:blipFill>
        <p:spPr>
          <a:xfrm>
            <a:off x="6571667" y="2622437"/>
            <a:ext cx="3682402" cy="40640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60F2072-CC3D-4244-DE21-E2ED1A086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60799"/>
              </p:ext>
            </p:extLst>
          </p:nvPr>
        </p:nvGraphicFramePr>
        <p:xfrm>
          <a:off x="1079759" y="3238931"/>
          <a:ext cx="4667380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3690">
                  <a:extLst>
                    <a:ext uri="{9D8B030D-6E8A-4147-A177-3AD203B41FA5}">
                      <a16:colId xmlns:a16="http://schemas.microsoft.com/office/drawing/2014/main" val="3074545506"/>
                    </a:ext>
                  </a:extLst>
                </a:gridCol>
                <a:gridCol w="2333690">
                  <a:extLst>
                    <a:ext uri="{9D8B030D-6E8A-4147-A177-3AD203B41FA5}">
                      <a16:colId xmlns:a16="http://schemas.microsoft.com/office/drawing/2014/main" val="2736914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Good Progress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Outstanding Progress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5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Explain the meaning of Quotes within Act 1 in the context of the play as a whole.</a:t>
                      </a:r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Analyse these quotes within an exam-style setting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57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27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99B0-69BC-64D8-85D7-F118D89F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07" y="244443"/>
            <a:ext cx="6439678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Explain why each quote is significant.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C0057-5E15-A7A2-C24C-69E8BB11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07" y="181316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quote is showing that…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quote demonstrates…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quote is suggesting that…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quote makes me think…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quote is a good example of…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0F18A6-C9BE-7013-AEFD-97190CC8D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594" y="1121494"/>
            <a:ext cx="4656667" cy="26193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FB4A54-B5FC-75DF-43B8-2116C9E96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594" y="3872706"/>
            <a:ext cx="4656667" cy="26193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3146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FB20E5-A8F9-890C-82B8-88E607A66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482" y="821585"/>
            <a:ext cx="8681035" cy="543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A2B38D-B9A7-762B-D03B-EFF80B0E5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920" y="674205"/>
            <a:ext cx="9148160" cy="550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8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986E-F56B-A508-6F22-00B4B817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Othello portrayed in Act 1, Scene 1?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77130-6469-1FA3-3CAA-49C7920D7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Othello is portrayed as….</a:t>
            </a:r>
          </a:p>
          <a:p>
            <a:pPr marL="0" indent="0">
              <a:buNone/>
            </a:pPr>
            <a:r>
              <a:rPr lang="en-US" dirty="0"/>
              <a:t>A quote that supports this is…</a:t>
            </a:r>
          </a:p>
          <a:p>
            <a:pPr marL="0" indent="0">
              <a:buNone/>
            </a:pPr>
            <a:r>
              <a:rPr lang="en-US" dirty="0"/>
              <a:t>This quote shows Othello is… because…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Desdemona is portrayed as…</a:t>
            </a:r>
          </a:p>
          <a:p>
            <a:pPr marL="0" indent="0">
              <a:buNone/>
            </a:pPr>
            <a:r>
              <a:rPr lang="en-US" dirty="0"/>
              <a:t>A quote that supports this is…</a:t>
            </a:r>
          </a:p>
          <a:p>
            <a:pPr marL="0" indent="0">
              <a:buNone/>
            </a:pPr>
            <a:r>
              <a:rPr lang="en-US" dirty="0"/>
              <a:t>This quote shows Desdemona is…. because…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913516-3223-A464-C5A3-E47FEC1EE6E1}"/>
              </a:ext>
            </a:extLst>
          </p:cNvPr>
          <p:cNvSpPr txBox="1">
            <a:spLocks/>
          </p:cNvSpPr>
          <p:nvPr/>
        </p:nvSpPr>
        <p:spPr>
          <a:xfrm>
            <a:off x="819538" y="3338512"/>
            <a:ext cx="110863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is Desdemona portrayed in Act 1, Scene 1?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42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14E23-082D-9D56-48C0-319C1835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C00000"/>
                </a:solidFill>
              </a:rPr>
              <a:t>Digging deeper into Act 1 of </a:t>
            </a:r>
            <a:r>
              <a:rPr lang="en-US" i="1" u="sng" dirty="0">
                <a:solidFill>
                  <a:srgbClr val="C00000"/>
                </a:solidFill>
              </a:rPr>
              <a:t>Othello</a:t>
            </a:r>
            <a:endParaRPr lang="en-GB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CB499-B7C7-7721-7ABA-D46131596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449" y="1974915"/>
            <a:ext cx="10515600" cy="4351338"/>
          </a:xfrm>
        </p:spPr>
        <p:txBody>
          <a:bodyPr/>
          <a:lstStyle/>
          <a:p>
            <a:pPr marL="0" indent="0">
              <a:buNone/>
            </a:pPr>
            <a:fld id="{0A80BF4A-9E39-4755-B435-33AE0304B17E}" type="datetime2">
              <a:rPr lang="en-US" b="1" u="sng" smtClean="0"/>
              <a:t>Wednesday, September 21, 2022</a:t>
            </a:fld>
            <a:endParaRPr lang="en-GB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308A-B808-DC78-303D-EA17E769FE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05" t="1708" r="38918" b="60942"/>
          <a:stretch/>
        </p:blipFill>
        <p:spPr>
          <a:xfrm>
            <a:off x="6571667" y="2622437"/>
            <a:ext cx="3682402" cy="40640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60F2072-CC3D-4244-DE21-E2ED1A086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89345"/>
              </p:ext>
            </p:extLst>
          </p:nvPr>
        </p:nvGraphicFramePr>
        <p:xfrm>
          <a:off x="1079759" y="3238931"/>
          <a:ext cx="4667380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3690">
                  <a:extLst>
                    <a:ext uri="{9D8B030D-6E8A-4147-A177-3AD203B41FA5}">
                      <a16:colId xmlns:a16="http://schemas.microsoft.com/office/drawing/2014/main" val="3074545506"/>
                    </a:ext>
                  </a:extLst>
                </a:gridCol>
                <a:gridCol w="2333690">
                  <a:extLst>
                    <a:ext uri="{9D8B030D-6E8A-4147-A177-3AD203B41FA5}">
                      <a16:colId xmlns:a16="http://schemas.microsoft.com/office/drawing/2014/main" val="2736914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Good Progress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Outstanding Progress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5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Explain the meaning of Quotes within Act 1 in the context of the play as a whole.</a:t>
                      </a:r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Analyse these quotes within an exam-style setting.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57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4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 Sans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174</Words>
  <Application>Microsoft Office PowerPoint</Application>
  <PresentationFormat>Widescreen</PresentationFormat>
  <Paragraphs>34</Paragraphs>
  <Slides>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Berlin Sans FB</vt:lpstr>
      <vt:lpstr>Office Theme</vt:lpstr>
      <vt:lpstr>Digging deeper into Act 1 of Othello</vt:lpstr>
      <vt:lpstr>Explain why each quote is significant.</vt:lpstr>
      <vt:lpstr>PowerPoint Presentation</vt:lpstr>
      <vt:lpstr>PowerPoint Presentation</vt:lpstr>
      <vt:lpstr>How is Othello portrayed in Act 1, Scene 1?</vt:lpstr>
      <vt:lpstr>Digging deeper into Act 1 of Othello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Digging deeper into Act 1 of Othello</dc:title>
  <dc:creator>Andy Roberts</dc:creator>
  <cp:lastModifiedBy>Andy Roberts</cp:lastModifiedBy>
  <cp:revision>1</cp:revision>
  <cp:lastPrinted>2022-09-20T19:08:46Z</cp:lastPrinted>
  <dcterms:created xsi:type="dcterms:W3CDTF">2022-09-20T18:34:54Z</dcterms:created>
  <dcterms:modified xsi:type="dcterms:W3CDTF">2022-09-21T13:14:14Z</dcterms:modified>
</cp:coreProperties>
</file>