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95" r:id="rId3"/>
    <p:sldId id="292" r:id="rId4"/>
    <p:sldId id="293" r:id="rId5"/>
    <p:sldId id="294" r:id="rId6"/>
    <p:sldId id="298" r:id="rId7"/>
    <p:sldId id="296" r:id="rId8"/>
    <p:sldId id="297" r:id="rId9"/>
    <p:sldId id="290" r:id="rId10"/>
    <p:sldId id="291" r:id="rId11"/>
  </p:sldIdLst>
  <p:sldSz cx="12192000" cy="6858000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20" y="7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F3333-9C99-4FF8-D6AD-3AE0E7D4DB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D9BF37-28DA-D9E1-7D0F-2E4D5CB2BB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F05CE-02CD-818E-93C6-A1C01DAE4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697D-687D-47E8-B1C6-296CA2BF0604}" type="datetimeFigureOut">
              <a:rPr lang="en-GB" smtClean="0"/>
              <a:t>07/10/2022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517DA-C3BE-AA4E-6650-B2B1B4BA0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3C59F-25BF-86B5-99EB-5718C1889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1827-9561-45A9-ADE4-A9FDA29A8B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572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D0457-8481-2FF0-2EF6-9FF06D8AC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F5962F-6EB8-1660-8656-38A3C7B727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89881-33C0-AA24-E060-326F27F8F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697D-687D-47E8-B1C6-296CA2BF0604}" type="datetimeFigureOut">
              <a:rPr lang="en-GB" smtClean="0"/>
              <a:t>07/10/2022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2986B-40B0-0BE8-1964-BEC0CC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AEB45-B067-86C4-74FB-6D06432B6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1827-9561-45A9-ADE4-A9FDA29A8B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005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0F3681-9DBC-07D6-6C5B-924DF0C9C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FC8401-F269-1B72-EEA9-7DB1DF45A6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B8D79-137C-7781-A8AB-7498C1AD4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697D-687D-47E8-B1C6-296CA2BF0604}" type="datetimeFigureOut">
              <a:rPr lang="en-GB" smtClean="0"/>
              <a:t>07/10/2022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33F15-7F3D-EFEA-15E0-8725761EE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23398-341E-E89D-6588-43B488612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1827-9561-45A9-ADE4-A9FDA29A8B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03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B9ADC-F109-DC52-1CE3-3087EA67E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5E1AF-E35F-D920-E1E9-6C6C6DCC9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231F7-6BBD-56AF-7B81-FD2584384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697D-687D-47E8-B1C6-296CA2BF0604}" type="datetimeFigureOut">
              <a:rPr lang="en-GB" smtClean="0"/>
              <a:t>07/10/2022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8C536-609F-33EE-9F27-C371E0748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3E968-0EA2-A725-86F5-78BD75E11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1827-9561-45A9-ADE4-A9FDA29A8B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558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946BA-38FA-893A-21C8-B76904BFC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7D84A-F55F-E418-77E1-44EB6C55D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5D931-BED7-D64F-4399-BB6DD76D2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697D-687D-47E8-B1C6-296CA2BF0604}" type="datetimeFigureOut">
              <a:rPr lang="en-GB" smtClean="0"/>
              <a:t>07/10/2022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F260B-3E80-CD56-6390-6491AFE01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780A1-9758-6082-48AB-6E170DCB4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1827-9561-45A9-ADE4-A9FDA29A8B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193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18B9A-B9EE-E746-3489-2B333241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1C35D-90B5-02B9-0235-CE8F9E06B6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A885B0-8E66-2D4F-3030-868989B40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7EFF5D-82CC-B7D4-F62E-ECD6EE42F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697D-687D-47E8-B1C6-296CA2BF0604}" type="datetimeFigureOut">
              <a:rPr lang="en-GB" smtClean="0"/>
              <a:t>07/10/2022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04654B-A43C-F246-2F82-BB29069B6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F66C74-AF46-E033-C554-0A50C2130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1827-9561-45A9-ADE4-A9FDA29A8B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73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95186-46CB-BBAB-6B94-F6DA5A189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C992B6-EF5D-D0BB-974D-1F734708C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C5CEB2-B7D3-1B65-53F5-7FDA613BD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721601-F300-AB1F-1539-B8ABBBCCFE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EEBEAD-0AB4-E908-7658-969DCBEC71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887A10-FA66-FF5E-D7F1-B54411A0A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697D-687D-47E8-B1C6-296CA2BF0604}" type="datetimeFigureOut">
              <a:rPr lang="en-GB" smtClean="0"/>
              <a:t>07/10/2022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C38554-2292-6960-1C38-20D40C1B7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80AB34-0EE1-F8B6-BD55-7C7F54A98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1827-9561-45A9-ADE4-A9FDA29A8B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11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0E426-7C3F-4CD4-2E70-4AB79D4FF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EE57CB-17EC-C010-3BFA-A479287CB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697D-687D-47E8-B1C6-296CA2BF0604}" type="datetimeFigureOut">
              <a:rPr lang="en-GB" smtClean="0"/>
              <a:t>07/10/2022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629855-6A05-2372-3721-31B2C2D29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CDCD80-5D11-8D58-6E18-ABCF1D787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1827-9561-45A9-ADE4-A9FDA29A8B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72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1B64F3-D894-1C8F-BB57-3C0EFFB15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697D-687D-47E8-B1C6-296CA2BF0604}" type="datetimeFigureOut">
              <a:rPr lang="en-GB" smtClean="0"/>
              <a:t>07/10/2022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BD60CE-6E1A-E327-E1F5-3E9CC9D80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18B9A-27E0-8B8A-1B7E-EE8046040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1827-9561-45A9-ADE4-A9FDA29A8B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649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305B1-AC1A-06A8-3D04-9D1E83725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FD7D6-EE3B-EE48-2C87-CA740D367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95BC99-4C00-4508-7E72-0DAD829102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A2AD0A-ECAF-717B-E723-B4CBFCCB2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697D-687D-47E8-B1C6-296CA2BF0604}" type="datetimeFigureOut">
              <a:rPr lang="en-GB" smtClean="0"/>
              <a:t>07/10/2022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F79879-E711-2D26-9B02-F8F895F93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B20C80-8B2C-D184-EE3F-BAA173345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1827-9561-45A9-ADE4-A9FDA29A8B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225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C3251-A024-3197-AFF7-E01729203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130747-1B2B-F33E-1F9F-2C0C11012C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C5DFCE-8579-17FF-D95D-4F2B0C499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F1143C-DFBA-F738-7BD4-85A51CF6C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697D-687D-47E8-B1C6-296CA2BF0604}" type="datetimeFigureOut">
              <a:rPr lang="en-GB" smtClean="0"/>
              <a:t>07/10/2022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D5C955-85E6-7CBE-CA90-D2F4515BA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3D91F4-5B21-5B4E-D5D7-9F014FC7E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1827-9561-45A9-ADE4-A9FDA29A8B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887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DF617C-16F6-2BE3-C392-F70FED48F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0C4E7-9839-4256-6E83-A1E54038C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DBF19-D87B-488C-5087-DBE90CC5D3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C697D-687D-47E8-B1C6-296CA2BF0604}" type="datetimeFigureOut">
              <a:rPr lang="en-GB" smtClean="0"/>
              <a:t>07/10/2022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A61B2-4D82-26DF-CF80-949DC9135C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8F487-FA51-C668-89A0-EFFD938805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A1827-9561-45A9-ADE4-A9FDA29A8B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53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14E23-082D-9D56-48C0-319C18359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solidFill>
                  <a:srgbClr val="C00000"/>
                </a:solidFill>
              </a:rPr>
              <a:t>How do we approach extended writing when studying Othello?</a:t>
            </a:r>
            <a:endParaRPr lang="en-GB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CB499-B7C7-7721-7ABA-D46131596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449" y="1974915"/>
            <a:ext cx="10515600" cy="4351338"/>
          </a:xfrm>
        </p:spPr>
        <p:txBody>
          <a:bodyPr/>
          <a:lstStyle/>
          <a:p>
            <a:pPr marL="0" indent="0">
              <a:buNone/>
            </a:pPr>
            <a:fld id="{0A80BF4A-9E39-4755-B435-33AE0304B17E}" type="datetime2">
              <a:rPr lang="en-US" b="1" u="sng" smtClean="0"/>
              <a:t>Friday, October 7, 2022</a:t>
            </a:fld>
            <a:endParaRPr lang="en-GB" b="1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2308A-B808-DC78-303D-EA17E769FE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905" t="1708" r="38918" b="60942"/>
          <a:stretch/>
        </p:blipFill>
        <p:spPr>
          <a:xfrm>
            <a:off x="6571667" y="2622437"/>
            <a:ext cx="3682402" cy="4064000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60F2072-CC3D-4244-DE21-E2ED1A0866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928021"/>
              </p:ext>
            </p:extLst>
          </p:nvPr>
        </p:nvGraphicFramePr>
        <p:xfrm>
          <a:off x="1079759" y="3238931"/>
          <a:ext cx="4667380" cy="2103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33690">
                  <a:extLst>
                    <a:ext uri="{9D8B030D-6E8A-4147-A177-3AD203B41FA5}">
                      <a16:colId xmlns:a16="http://schemas.microsoft.com/office/drawing/2014/main" val="3074545506"/>
                    </a:ext>
                  </a:extLst>
                </a:gridCol>
                <a:gridCol w="2333690">
                  <a:extLst>
                    <a:ext uri="{9D8B030D-6E8A-4147-A177-3AD203B41FA5}">
                      <a16:colId xmlns:a16="http://schemas.microsoft.com/office/drawing/2014/main" val="27369144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Good Progress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Outstanding Progress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258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Select and attempt an extended-response question</a:t>
                      </a:r>
                    </a:p>
                    <a:p>
                      <a:endParaRPr lang="en-US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 success criteria to evaluate your own performance.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570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9276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14E23-082D-9D56-48C0-319C18359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solidFill>
                  <a:srgbClr val="C00000"/>
                </a:solidFill>
              </a:rPr>
              <a:t>Which question am I going to answer?</a:t>
            </a:r>
            <a:endParaRPr lang="en-GB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CB499-B7C7-7721-7ABA-D46131596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449" y="1974915"/>
            <a:ext cx="10515600" cy="4351338"/>
          </a:xfrm>
        </p:spPr>
        <p:txBody>
          <a:bodyPr/>
          <a:lstStyle/>
          <a:p>
            <a:pPr marL="0" indent="0">
              <a:buNone/>
            </a:pPr>
            <a:fld id="{0A80BF4A-9E39-4755-B435-33AE0304B17E}" type="datetime2">
              <a:rPr lang="en-US" b="1" u="sng" smtClean="0"/>
              <a:t>Friday, October 7, 2022</a:t>
            </a:fld>
            <a:endParaRPr lang="en-GB" b="1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2308A-B808-DC78-303D-EA17E769FE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905" t="1708" r="38918" b="60942"/>
          <a:stretch/>
        </p:blipFill>
        <p:spPr>
          <a:xfrm>
            <a:off x="6571667" y="2622437"/>
            <a:ext cx="3682402" cy="4064000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60F2072-CC3D-4244-DE21-E2ED1A086682}"/>
              </a:ext>
            </a:extLst>
          </p:cNvPr>
          <p:cNvGraphicFramePr>
            <a:graphicFrameLocks noGrp="1"/>
          </p:cNvGraphicFramePr>
          <p:nvPr/>
        </p:nvGraphicFramePr>
        <p:xfrm>
          <a:off x="1079759" y="3238931"/>
          <a:ext cx="4667380" cy="2103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33690">
                  <a:extLst>
                    <a:ext uri="{9D8B030D-6E8A-4147-A177-3AD203B41FA5}">
                      <a16:colId xmlns:a16="http://schemas.microsoft.com/office/drawing/2014/main" val="3074545506"/>
                    </a:ext>
                  </a:extLst>
                </a:gridCol>
                <a:gridCol w="2333690">
                  <a:extLst>
                    <a:ext uri="{9D8B030D-6E8A-4147-A177-3AD203B41FA5}">
                      <a16:colId xmlns:a16="http://schemas.microsoft.com/office/drawing/2014/main" val="27369144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Good Progress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Outstanding Progress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258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Select and attempt an extended-response question</a:t>
                      </a:r>
                    </a:p>
                    <a:p>
                      <a:endParaRPr lang="en-US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 success criteria to evaluate your own performance.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570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8351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Down 9">
            <a:extLst>
              <a:ext uri="{FF2B5EF4-FFF2-40B4-BE49-F238E27FC236}">
                <a16:creationId xmlns:a16="http://schemas.microsoft.com/office/drawing/2014/main" id="{7E526FDF-1F61-0BF7-7146-049C4DB0BB28}"/>
              </a:ext>
            </a:extLst>
          </p:cNvPr>
          <p:cNvSpPr/>
          <p:nvPr/>
        </p:nvSpPr>
        <p:spPr>
          <a:xfrm rot="1458372">
            <a:off x="4796267" y="1151466"/>
            <a:ext cx="373225" cy="550506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9C055CC0-27A2-D969-5648-6D26CBEB04EF}"/>
              </a:ext>
            </a:extLst>
          </p:cNvPr>
          <p:cNvSpPr/>
          <p:nvPr/>
        </p:nvSpPr>
        <p:spPr>
          <a:xfrm rot="20363037">
            <a:off x="6911433" y="1076166"/>
            <a:ext cx="373225" cy="550506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29D8DC8-A3F2-0539-EFE7-3D14520D76C8}"/>
              </a:ext>
            </a:extLst>
          </p:cNvPr>
          <p:cNvSpPr/>
          <p:nvPr/>
        </p:nvSpPr>
        <p:spPr>
          <a:xfrm>
            <a:off x="4920342" y="289249"/>
            <a:ext cx="2351315" cy="92373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Extended writing in GCSE English</a:t>
            </a:r>
            <a:endParaRPr lang="en-GB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455838E-1B1A-A90C-8259-5893448647DE}"/>
              </a:ext>
            </a:extLst>
          </p:cNvPr>
          <p:cNvSpPr/>
          <p:nvPr/>
        </p:nvSpPr>
        <p:spPr>
          <a:xfrm>
            <a:off x="914393" y="3346578"/>
            <a:ext cx="2351315" cy="170128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Short essay based on a </a:t>
            </a:r>
            <a:r>
              <a:rPr lang="en-US" b="1" dirty="0"/>
              <a:t>passage</a:t>
            </a:r>
            <a:r>
              <a:rPr lang="en-US" dirty="0"/>
              <a:t> from the play.</a:t>
            </a:r>
            <a:endParaRPr lang="en-GB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929DDA7-255F-BA6F-91BD-04A9094586EA}"/>
              </a:ext>
            </a:extLst>
          </p:cNvPr>
          <p:cNvSpPr/>
          <p:nvPr/>
        </p:nvSpPr>
        <p:spPr>
          <a:xfrm>
            <a:off x="3523852" y="3346577"/>
            <a:ext cx="2351315" cy="170128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Essay question based on your </a:t>
            </a:r>
            <a:r>
              <a:rPr lang="en-US" b="1" dirty="0"/>
              <a:t>knowledge</a:t>
            </a:r>
            <a:r>
              <a:rPr lang="en-US" dirty="0"/>
              <a:t> of the play</a:t>
            </a:r>
            <a:endParaRPr lang="en-GB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FCC7C0D-1333-2C87-FF22-11F10DC27DEB}"/>
              </a:ext>
            </a:extLst>
          </p:cNvPr>
          <p:cNvSpPr/>
          <p:nvPr/>
        </p:nvSpPr>
        <p:spPr>
          <a:xfrm>
            <a:off x="6291938" y="3346576"/>
            <a:ext cx="2351315" cy="1701283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Short essay based on a passage from the book.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16C87CD-115F-6EC4-AC4C-2F06951BEC8C}"/>
              </a:ext>
            </a:extLst>
          </p:cNvPr>
          <p:cNvSpPr/>
          <p:nvPr/>
        </p:nvSpPr>
        <p:spPr>
          <a:xfrm>
            <a:off x="8901397" y="3346575"/>
            <a:ext cx="2351315" cy="1701283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Essay question based on your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knowledge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the book.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B413ACC6-3C50-2A73-63C5-0DDF79067090}"/>
              </a:ext>
            </a:extLst>
          </p:cNvPr>
          <p:cNvSpPr/>
          <p:nvPr/>
        </p:nvSpPr>
        <p:spPr>
          <a:xfrm>
            <a:off x="7280982" y="2687146"/>
            <a:ext cx="373225" cy="550506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564BADFB-6400-0D74-E3DA-2C54B9F5E55E}"/>
              </a:ext>
            </a:extLst>
          </p:cNvPr>
          <p:cNvSpPr/>
          <p:nvPr/>
        </p:nvSpPr>
        <p:spPr>
          <a:xfrm rot="19557451">
            <a:off x="8765360" y="2684312"/>
            <a:ext cx="373225" cy="550506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6DAF253-71FE-EE00-A5A5-A5D8FDC5EAEC}"/>
              </a:ext>
            </a:extLst>
          </p:cNvPr>
          <p:cNvSpPr/>
          <p:nvPr/>
        </p:nvSpPr>
        <p:spPr>
          <a:xfrm>
            <a:off x="6699379" y="1859901"/>
            <a:ext cx="2351315" cy="923731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Purple Hibiscus</a:t>
            </a:r>
            <a:endParaRPr lang="en-GB" b="1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E5C7CA8F-CF32-F393-8ED1-255D37B30776}"/>
              </a:ext>
            </a:extLst>
          </p:cNvPr>
          <p:cNvSpPr/>
          <p:nvPr/>
        </p:nvSpPr>
        <p:spPr>
          <a:xfrm rot="2052256">
            <a:off x="3043208" y="2679430"/>
            <a:ext cx="373225" cy="550506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864CA4FF-F9E8-BCCF-087F-088702D70AD9}"/>
              </a:ext>
            </a:extLst>
          </p:cNvPr>
          <p:cNvSpPr/>
          <p:nvPr/>
        </p:nvSpPr>
        <p:spPr>
          <a:xfrm>
            <a:off x="4592437" y="2679430"/>
            <a:ext cx="373225" cy="550506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800DC6E-D9C5-5433-DD3C-F276E93512F2}"/>
              </a:ext>
            </a:extLst>
          </p:cNvPr>
          <p:cNvSpPr/>
          <p:nvPr/>
        </p:nvSpPr>
        <p:spPr>
          <a:xfrm>
            <a:off x="3085315" y="1859901"/>
            <a:ext cx="2351315" cy="92373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Othello</a:t>
            </a:r>
            <a:endParaRPr lang="en-GB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21C299F-43F3-104F-A9A4-02476C878403}"/>
              </a:ext>
            </a:extLst>
          </p:cNvPr>
          <p:cNvCxnSpPr>
            <a:stCxn id="7" idx="2"/>
          </p:cNvCxnSpPr>
          <p:nvPr/>
        </p:nvCxnSpPr>
        <p:spPr>
          <a:xfrm>
            <a:off x="6096000" y="1212980"/>
            <a:ext cx="0" cy="546773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BE327B72-2355-0737-EB3F-A0A5EFFFF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236" y="5107207"/>
            <a:ext cx="1741516" cy="15875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5977735-8F5B-772B-ACDB-354043746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122" y="5439746"/>
            <a:ext cx="1931065" cy="124097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DFCE22E-AE7D-8277-A736-AB178A1B7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1587" y="5120799"/>
            <a:ext cx="1865393" cy="31894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1022FB4-B8A2-5D00-1441-4D8F22C2DD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326" t="25481" r="34199" b="38580"/>
          <a:stretch/>
        </p:blipFill>
        <p:spPr>
          <a:xfrm rot="16200000">
            <a:off x="7027201" y="1475042"/>
            <a:ext cx="3356516" cy="412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7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9" grpId="0" animBg="1"/>
      <p:bldP spid="18" grpId="0" animBg="1"/>
      <p:bldP spid="19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524C7D-CDD6-854A-0663-C9434B85D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8" y="0"/>
            <a:ext cx="3931691" cy="58123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15EA8B-5B14-A134-F0BC-73D02DEA3A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34"/>
          <a:stretch/>
        </p:blipFill>
        <p:spPr>
          <a:xfrm>
            <a:off x="3930783" y="74147"/>
            <a:ext cx="3939881" cy="33548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C597BC-33F6-3570-ACDA-D05196A079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2121"/>
          <a:stretch/>
        </p:blipFill>
        <p:spPr>
          <a:xfrm>
            <a:off x="7972118" y="-15835"/>
            <a:ext cx="4061812" cy="30787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FADD43-C194-6DF3-3362-A252BAFB92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7700"/>
          <a:stretch/>
        </p:blipFill>
        <p:spPr>
          <a:xfrm>
            <a:off x="3910306" y="3636497"/>
            <a:ext cx="4061812" cy="225003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A483213-ABAE-969F-A4CB-15EFF7AB664D}"/>
              </a:ext>
            </a:extLst>
          </p:cNvPr>
          <p:cNvSpPr/>
          <p:nvPr/>
        </p:nvSpPr>
        <p:spPr>
          <a:xfrm>
            <a:off x="8166588" y="3164935"/>
            <a:ext cx="3939881" cy="35855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Q. How does Shakespeare make this such a memorable moment in the play?</a:t>
            </a:r>
          </a:p>
          <a:p>
            <a:endParaRPr lang="en-US" sz="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Shakespeare makes this a very memorable moment in the play by…</a:t>
            </a:r>
          </a:p>
          <a:p>
            <a:r>
              <a:rPr lang="en-US" sz="11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 example, </a:t>
            </a:r>
            <a:r>
              <a:rPr lang="en-US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the passage…</a:t>
            </a:r>
          </a:p>
          <a:p>
            <a:r>
              <a:rPr lang="en-US" sz="11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 makes it a memorable moment for the audience because….</a:t>
            </a:r>
          </a:p>
          <a:p>
            <a:endParaRPr lang="en-US" sz="1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11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Another way Shakespeare makes this a memorable part of the play is…</a:t>
            </a:r>
          </a:p>
          <a:p>
            <a:r>
              <a:rPr lang="en-US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 example, in the passage…</a:t>
            </a:r>
          </a:p>
          <a:p>
            <a:r>
              <a:rPr lang="en-US" sz="11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 makes it a moment that sticks in the audience’s mind because…</a:t>
            </a:r>
          </a:p>
          <a:p>
            <a:endParaRPr lang="en-US" sz="1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11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final way that Shakespeare makes this a memorable moment is…</a:t>
            </a:r>
          </a:p>
          <a:p>
            <a:r>
              <a:rPr lang="en-US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 example, in the passage…</a:t>
            </a:r>
          </a:p>
          <a:p>
            <a:r>
              <a:rPr lang="en-US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 makes it such a memorable moment because…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50819222-D247-0A2D-4655-F631130C66A7}"/>
              </a:ext>
            </a:extLst>
          </p:cNvPr>
          <p:cNvSpPr/>
          <p:nvPr/>
        </p:nvSpPr>
        <p:spPr>
          <a:xfrm>
            <a:off x="7972118" y="5962261"/>
            <a:ext cx="304135" cy="788271"/>
          </a:xfrm>
          <a:prstGeom prst="lef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CDB5A9-9208-E433-AC91-2BE4BA17001F}"/>
              </a:ext>
            </a:extLst>
          </p:cNvPr>
          <p:cNvSpPr txBox="1"/>
          <p:nvPr/>
        </p:nvSpPr>
        <p:spPr>
          <a:xfrm>
            <a:off x="1209675" y="5924342"/>
            <a:ext cx="6762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Writing a third paragraph is challenging because of: a) the time it takes, b) how tired your hand gets, and c) you might think you can’t find anything else in the passage to talk about. </a:t>
            </a:r>
            <a:endParaRPr lang="en-GB" i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5948F28-F04C-9B7D-435A-61A19AE14B00}"/>
              </a:ext>
            </a:extLst>
          </p:cNvPr>
          <p:cNvCxnSpPr/>
          <p:nvPr/>
        </p:nvCxnSpPr>
        <p:spPr>
          <a:xfrm>
            <a:off x="0" y="5924342"/>
            <a:ext cx="797211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B7CFF1C-CF8B-A80B-7C53-25A35F429C97}"/>
              </a:ext>
            </a:extLst>
          </p:cNvPr>
          <p:cNvCxnSpPr>
            <a:cxnSpLocks/>
          </p:cNvCxnSpPr>
          <p:nvPr/>
        </p:nvCxnSpPr>
        <p:spPr>
          <a:xfrm>
            <a:off x="7972118" y="3164935"/>
            <a:ext cx="0" cy="2759407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A3FCFA-8006-FB89-D464-605B634CD0F4}"/>
              </a:ext>
            </a:extLst>
          </p:cNvPr>
          <p:cNvCxnSpPr>
            <a:cxnSpLocks/>
          </p:cNvCxnSpPr>
          <p:nvPr/>
        </p:nvCxnSpPr>
        <p:spPr>
          <a:xfrm>
            <a:off x="7972118" y="3164935"/>
            <a:ext cx="418052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453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F40D4D-1E50-21B2-FCB5-25713A732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10" y="150447"/>
            <a:ext cx="8509518" cy="478660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263DAF-C92C-245C-14B5-56A3468573A8}"/>
              </a:ext>
            </a:extLst>
          </p:cNvPr>
          <p:cNvSpPr/>
          <p:nvPr/>
        </p:nvSpPr>
        <p:spPr>
          <a:xfrm>
            <a:off x="5701787" y="4814796"/>
            <a:ext cx="7697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F8F1DE-67C4-F73C-A741-F914DDADD18A}"/>
              </a:ext>
            </a:extLst>
          </p:cNvPr>
          <p:cNvSpPr/>
          <p:nvPr/>
        </p:nvSpPr>
        <p:spPr>
          <a:xfrm>
            <a:off x="1716145" y="5503123"/>
            <a:ext cx="875971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what extent do you think Shakespeare portrays Iago as a jealous subordinate? </a:t>
            </a:r>
          </a:p>
        </p:txBody>
      </p:sp>
    </p:spTree>
    <p:extLst>
      <p:ext uri="{BB962C8B-B14F-4D97-AF65-F5344CB8AC3E}">
        <p14:creationId xmlns:p14="http://schemas.microsoft.com/office/powerpoint/2010/main" val="2252731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3C74F6-5A85-2FDE-9C13-566C89B88DE9}"/>
              </a:ext>
            </a:extLst>
          </p:cNvPr>
          <p:cNvSpPr/>
          <p:nvPr/>
        </p:nvSpPr>
        <p:spPr>
          <a:xfrm>
            <a:off x="496945" y="92923"/>
            <a:ext cx="875971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5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what extent do you think Shakespeare portrays Iago as a jealous subordinate?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15C5BA-4505-6663-A088-B40F71AFCCBD}"/>
              </a:ext>
            </a:extLst>
          </p:cNvPr>
          <p:cNvSpPr txBox="1"/>
          <p:nvPr/>
        </p:nvSpPr>
        <p:spPr>
          <a:xfrm>
            <a:off x="2001895" y="1423835"/>
            <a:ext cx="7788639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i="1" dirty="0"/>
              <a:t>I believe that Shakespeare portrays Iago as a jealous subordinate to a large extent. </a:t>
            </a:r>
          </a:p>
          <a:p>
            <a:r>
              <a:rPr lang="en-US" sz="2100" i="1" dirty="0"/>
              <a:t>For example…</a:t>
            </a:r>
          </a:p>
          <a:p>
            <a:r>
              <a:rPr lang="en-US" sz="2100" i="1" dirty="0"/>
              <a:t>This shows Iago is jealous because…</a:t>
            </a:r>
          </a:p>
          <a:p>
            <a:endParaRPr lang="en-US" sz="2100" i="1" dirty="0"/>
          </a:p>
          <a:p>
            <a:r>
              <a:rPr lang="en-US" sz="2100" i="1" dirty="0"/>
              <a:t>Another example of Iago’s jealousy becoming evident to the audience in the play is when….</a:t>
            </a:r>
          </a:p>
          <a:p>
            <a:r>
              <a:rPr lang="en-US" sz="2100" i="1" dirty="0"/>
              <a:t>This shows he is jealous because…</a:t>
            </a:r>
          </a:p>
          <a:p>
            <a:endParaRPr lang="en-US" sz="2100" i="1" dirty="0"/>
          </a:p>
          <a:p>
            <a:r>
              <a:rPr lang="en-US" sz="2100" i="1" dirty="0"/>
              <a:t>He is not just jealous though; he is also very much a subordinate to Othello. </a:t>
            </a:r>
            <a:r>
              <a:rPr lang="en-GB" sz="2100" i="1" dirty="0"/>
              <a:t>This is evident on numerous occasions when…</a:t>
            </a:r>
          </a:p>
          <a:p>
            <a:r>
              <a:rPr lang="en-GB" sz="2100" i="1" dirty="0"/>
              <a:t>This shows his subordination to Othello because…</a:t>
            </a:r>
          </a:p>
          <a:p>
            <a:endParaRPr lang="en-GB" sz="2100" i="1" dirty="0"/>
          </a:p>
          <a:p>
            <a:r>
              <a:rPr lang="en-GB" sz="2100" i="1" dirty="0"/>
              <a:t>It is therefore clear then that Iago’s subordination to Othello is actually the cause of his jealousy. This is because…</a:t>
            </a:r>
            <a:endParaRPr lang="en-US" sz="2100" i="1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F4654239-205F-3C4B-365C-42E5C3B39F51}"/>
              </a:ext>
            </a:extLst>
          </p:cNvPr>
          <p:cNvSpPr/>
          <p:nvPr/>
        </p:nvSpPr>
        <p:spPr>
          <a:xfrm>
            <a:off x="9555623" y="4394717"/>
            <a:ext cx="634482" cy="961053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4D929BFC-174D-A122-939D-224FE298EB3E}"/>
              </a:ext>
            </a:extLst>
          </p:cNvPr>
          <p:cNvSpPr/>
          <p:nvPr/>
        </p:nvSpPr>
        <p:spPr>
          <a:xfrm rot="10800000">
            <a:off x="1536635" y="5478796"/>
            <a:ext cx="634482" cy="884853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6615DE-DEE8-7691-B38A-C2A9350A403E}"/>
              </a:ext>
            </a:extLst>
          </p:cNvPr>
          <p:cNvSpPr txBox="1"/>
          <p:nvPr/>
        </p:nvSpPr>
        <p:spPr>
          <a:xfrm>
            <a:off x="10303419" y="3970775"/>
            <a:ext cx="18039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Difficult because you need to be careful not to repeat yourself. Don’t re-write what you’ve already written above.</a:t>
            </a:r>
            <a:endParaRPr lang="en-GB" sz="1400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8F77C5-1722-6499-4CA0-323199F57552}"/>
              </a:ext>
            </a:extLst>
          </p:cNvPr>
          <p:cNvSpPr txBox="1"/>
          <p:nvPr/>
        </p:nvSpPr>
        <p:spPr>
          <a:xfrm>
            <a:off x="47281" y="4663272"/>
            <a:ext cx="16981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Difficult because you need to be careful not to repeat yourself </a:t>
            </a:r>
            <a:r>
              <a:rPr lang="en-US" sz="1400" b="1" dirty="0">
                <a:solidFill>
                  <a:srgbClr val="C00000"/>
                </a:solidFill>
              </a:rPr>
              <a:t>AND </a:t>
            </a:r>
            <a:r>
              <a:rPr lang="en-US" sz="1400" dirty="0">
                <a:solidFill>
                  <a:srgbClr val="C00000"/>
                </a:solidFill>
              </a:rPr>
              <a:t> you’ve got to link two separate concepts: jealousy and subordination.</a:t>
            </a:r>
            <a:endParaRPr lang="en-GB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36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4191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526D0B-7F0C-9178-BF4A-4A085C3E1955}"/>
              </a:ext>
            </a:extLst>
          </p:cNvPr>
          <p:cNvSpPr/>
          <p:nvPr/>
        </p:nvSpPr>
        <p:spPr>
          <a:xfrm>
            <a:off x="662813" y="96380"/>
            <a:ext cx="9453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do I know if I’ve done well?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496B1C-0735-ED8A-D1FE-FBD3B4E22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08" y="1019710"/>
            <a:ext cx="11170801" cy="191010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449CDC-C4CE-3127-A837-400288FC90A2}"/>
              </a:ext>
            </a:extLst>
          </p:cNvPr>
          <p:cNvSpPr/>
          <p:nvPr/>
        </p:nvSpPr>
        <p:spPr>
          <a:xfrm>
            <a:off x="755780" y="1110343"/>
            <a:ext cx="10347649" cy="279918"/>
          </a:xfrm>
          <a:prstGeom prst="roundRect">
            <a:avLst/>
          </a:prstGeom>
          <a:solidFill>
            <a:schemeClr val="accent4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788AE38-406F-3E35-D0AD-C51E92A4FF51}"/>
              </a:ext>
            </a:extLst>
          </p:cNvPr>
          <p:cNvSpPr/>
          <p:nvPr/>
        </p:nvSpPr>
        <p:spPr>
          <a:xfrm>
            <a:off x="765306" y="2523141"/>
            <a:ext cx="8616820" cy="279918"/>
          </a:xfrm>
          <a:prstGeom prst="roundRect">
            <a:avLst/>
          </a:prstGeom>
          <a:solidFill>
            <a:schemeClr val="accent6">
              <a:lumMod val="60000"/>
              <a:lumOff val="40000"/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3B80F4-8E16-41AE-F9C0-806D4E089A58}"/>
              </a:ext>
            </a:extLst>
          </p:cNvPr>
          <p:cNvSpPr/>
          <p:nvPr/>
        </p:nvSpPr>
        <p:spPr>
          <a:xfrm>
            <a:off x="755781" y="1414948"/>
            <a:ext cx="10740894" cy="528092"/>
          </a:xfrm>
          <a:prstGeom prst="roundRect">
            <a:avLst/>
          </a:prstGeom>
          <a:solidFill>
            <a:schemeClr val="accent5">
              <a:lumMod val="75000"/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26A0704-B63E-A104-8710-E5C9914C6806}"/>
              </a:ext>
            </a:extLst>
          </p:cNvPr>
          <p:cNvSpPr/>
          <p:nvPr/>
        </p:nvSpPr>
        <p:spPr>
          <a:xfrm>
            <a:off x="765410" y="1974761"/>
            <a:ext cx="10857081" cy="528092"/>
          </a:xfrm>
          <a:prstGeom prst="roundRect">
            <a:avLst/>
          </a:prstGeom>
          <a:solidFill>
            <a:srgbClr val="FFFF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8B849F-0B51-1F42-4C55-3BDEA29149F1}"/>
              </a:ext>
            </a:extLst>
          </p:cNvPr>
          <p:cNvSpPr/>
          <p:nvPr/>
        </p:nvSpPr>
        <p:spPr>
          <a:xfrm>
            <a:off x="662813" y="2950100"/>
            <a:ext cx="613643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Now, in green pen, given the above info, make your answer better </a:t>
            </a:r>
            <a:r>
              <a:rPr lang="en-US" sz="54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</a:t>
            </a:r>
            <a:endParaRPr lang="en-US" sz="5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326547-86C9-57CC-69A1-57DBDDB8F0B0}"/>
              </a:ext>
            </a:extLst>
          </p:cNvPr>
          <p:cNvSpPr/>
          <p:nvPr/>
        </p:nvSpPr>
        <p:spPr>
          <a:xfrm>
            <a:off x="7772400" y="4176297"/>
            <a:ext cx="430860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54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EXT: Attempt the other question</a:t>
            </a:r>
          </a:p>
        </p:txBody>
      </p:sp>
    </p:spTree>
    <p:extLst>
      <p:ext uri="{BB962C8B-B14F-4D97-AF65-F5344CB8AC3E}">
        <p14:creationId xmlns:p14="http://schemas.microsoft.com/office/powerpoint/2010/main" val="162388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Down 9">
            <a:extLst>
              <a:ext uri="{FF2B5EF4-FFF2-40B4-BE49-F238E27FC236}">
                <a16:creationId xmlns:a16="http://schemas.microsoft.com/office/drawing/2014/main" id="{7E526FDF-1F61-0BF7-7146-049C4DB0BB28}"/>
              </a:ext>
            </a:extLst>
          </p:cNvPr>
          <p:cNvSpPr/>
          <p:nvPr/>
        </p:nvSpPr>
        <p:spPr>
          <a:xfrm rot="1458372">
            <a:off x="4796267" y="1151466"/>
            <a:ext cx="373225" cy="550506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9C055CC0-27A2-D969-5648-6D26CBEB04EF}"/>
              </a:ext>
            </a:extLst>
          </p:cNvPr>
          <p:cNvSpPr/>
          <p:nvPr/>
        </p:nvSpPr>
        <p:spPr>
          <a:xfrm rot="20363037">
            <a:off x="6911433" y="1076166"/>
            <a:ext cx="373225" cy="550506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29D8DC8-A3F2-0539-EFE7-3D14520D76C8}"/>
              </a:ext>
            </a:extLst>
          </p:cNvPr>
          <p:cNvSpPr/>
          <p:nvPr/>
        </p:nvSpPr>
        <p:spPr>
          <a:xfrm>
            <a:off x="4920342" y="289249"/>
            <a:ext cx="2351315" cy="92373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Extended writing in GCSE English</a:t>
            </a:r>
            <a:endParaRPr lang="en-GB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455838E-1B1A-A90C-8259-5893448647DE}"/>
              </a:ext>
            </a:extLst>
          </p:cNvPr>
          <p:cNvSpPr/>
          <p:nvPr/>
        </p:nvSpPr>
        <p:spPr>
          <a:xfrm>
            <a:off x="914393" y="3346578"/>
            <a:ext cx="2351315" cy="170128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Short essay based on a </a:t>
            </a:r>
            <a:r>
              <a:rPr lang="en-US" b="1" dirty="0"/>
              <a:t>passage</a:t>
            </a:r>
            <a:r>
              <a:rPr lang="en-US" dirty="0"/>
              <a:t> from the play.</a:t>
            </a:r>
            <a:endParaRPr lang="en-GB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929DDA7-255F-BA6F-91BD-04A9094586EA}"/>
              </a:ext>
            </a:extLst>
          </p:cNvPr>
          <p:cNvSpPr/>
          <p:nvPr/>
        </p:nvSpPr>
        <p:spPr>
          <a:xfrm>
            <a:off x="3523852" y="3346577"/>
            <a:ext cx="2351315" cy="170128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Essay question based on your </a:t>
            </a:r>
            <a:r>
              <a:rPr lang="en-US" b="1" dirty="0"/>
              <a:t>knowledge</a:t>
            </a:r>
            <a:r>
              <a:rPr lang="en-US" dirty="0"/>
              <a:t> of the play</a:t>
            </a:r>
            <a:endParaRPr lang="en-GB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FCC7C0D-1333-2C87-FF22-11F10DC27DEB}"/>
              </a:ext>
            </a:extLst>
          </p:cNvPr>
          <p:cNvSpPr/>
          <p:nvPr/>
        </p:nvSpPr>
        <p:spPr>
          <a:xfrm>
            <a:off x="6291938" y="3346576"/>
            <a:ext cx="2351315" cy="1701283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Short essay based on a passage from the book.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16C87CD-115F-6EC4-AC4C-2F06951BEC8C}"/>
              </a:ext>
            </a:extLst>
          </p:cNvPr>
          <p:cNvSpPr/>
          <p:nvPr/>
        </p:nvSpPr>
        <p:spPr>
          <a:xfrm>
            <a:off x="8901397" y="3346575"/>
            <a:ext cx="2351315" cy="1701283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Essay question based on your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knowledge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the book.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B413ACC6-3C50-2A73-63C5-0DDF79067090}"/>
              </a:ext>
            </a:extLst>
          </p:cNvPr>
          <p:cNvSpPr/>
          <p:nvPr/>
        </p:nvSpPr>
        <p:spPr>
          <a:xfrm>
            <a:off x="7280982" y="2687146"/>
            <a:ext cx="373225" cy="550506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564BADFB-6400-0D74-E3DA-2C54B9F5E55E}"/>
              </a:ext>
            </a:extLst>
          </p:cNvPr>
          <p:cNvSpPr/>
          <p:nvPr/>
        </p:nvSpPr>
        <p:spPr>
          <a:xfrm rot="19557451">
            <a:off x="8765360" y="2684312"/>
            <a:ext cx="373225" cy="550506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6DAF253-71FE-EE00-A5A5-A5D8FDC5EAEC}"/>
              </a:ext>
            </a:extLst>
          </p:cNvPr>
          <p:cNvSpPr/>
          <p:nvPr/>
        </p:nvSpPr>
        <p:spPr>
          <a:xfrm>
            <a:off x="6699379" y="1859901"/>
            <a:ext cx="2351315" cy="923731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Purple Hibiscus</a:t>
            </a:r>
            <a:endParaRPr lang="en-GB" b="1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E5C7CA8F-CF32-F393-8ED1-255D37B30776}"/>
              </a:ext>
            </a:extLst>
          </p:cNvPr>
          <p:cNvSpPr/>
          <p:nvPr/>
        </p:nvSpPr>
        <p:spPr>
          <a:xfrm rot="2052256">
            <a:off x="3043208" y="2679430"/>
            <a:ext cx="373225" cy="550506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864CA4FF-F9E8-BCCF-087F-088702D70AD9}"/>
              </a:ext>
            </a:extLst>
          </p:cNvPr>
          <p:cNvSpPr/>
          <p:nvPr/>
        </p:nvSpPr>
        <p:spPr>
          <a:xfrm>
            <a:off x="4592437" y="2679430"/>
            <a:ext cx="373225" cy="550506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800DC6E-D9C5-5433-DD3C-F276E93512F2}"/>
              </a:ext>
            </a:extLst>
          </p:cNvPr>
          <p:cNvSpPr/>
          <p:nvPr/>
        </p:nvSpPr>
        <p:spPr>
          <a:xfrm>
            <a:off x="3085315" y="1859901"/>
            <a:ext cx="2351315" cy="92373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Othello</a:t>
            </a:r>
            <a:endParaRPr lang="en-GB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21C299F-43F3-104F-A9A4-02476C878403}"/>
              </a:ext>
            </a:extLst>
          </p:cNvPr>
          <p:cNvCxnSpPr>
            <a:stCxn id="7" idx="2"/>
          </p:cNvCxnSpPr>
          <p:nvPr/>
        </p:nvCxnSpPr>
        <p:spPr>
          <a:xfrm>
            <a:off x="6096000" y="1212980"/>
            <a:ext cx="0" cy="546773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BE327B72-2355-0737-EB3F-A0A5EFFFF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236" y="5107207"/>
            <a:ext cx="1741516" cy="15875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5977735-8F5B-772B-ACDB-354043746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122" y="5439746"/>
            <a:ext cx="1931065" cy="124097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DFCE22E-AE7D-8277-A736-AB178A1B7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1587" y="5120799"/>
            <a:ext cx="1865393" cy="31894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1022FB4-B8A2-5D00-1441-4D8F22C2DD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326" t="25481" r="34199" b="38580"/>
          <a:stretch/>
        </p:blipFill>
        <p:spPr>
          <a:xfrm rot="16200000">
            <a:off x="7027201" y="1475042"/>
            <a:ext cx="3356516" cy="412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4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9" grpId="0" animBg="1"/>
      <p:bldP spid="18" grpId="0" animBg="1"/>
      <p:bldP spid="19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791813-DA3F-6985-4565-55AF53615F1D}"/>
              </a:ext>
            </a:extLst>
          </p:cNvPr>
          <p:cNvSpPr txBox="1"/>
          <p:nvPr/>
        </p:nvSpPr>
        <p:spPr>
          <a:xfrm>
            <a:off x="1117341" y="4913677"/>
            <a:ext cx="609755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/>
              <a:t>Appearance vs. Reality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3B2AE3-889F-AEB4-7214-6935D255F167}"/>
              </a:ext>
            </a:extLst>
          </p:cNvPr>
          <p:cNvSpPr txBox="1"/>
          <p:nvPr/>
        </p:nvSpPr>
        <p:spPr>
          <a:xfrm>
            <a:off x="1117341" y="1518171"/>
            <a:ext cx="609755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/>
              <a:t>Race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5AB204-D0DB-BA6C-40EB-C2BB68031252}"/>
              </a:ext>
            </a:extLst>
          </p:cNvPr>
          <p:cNvSpPr txBox="1"/>
          <p:nvPr/>
        </p:nvSpPr>
        <p:spPr>
          <a:xfrm>
            <a:off x="1117341" y="2124662"/>
            <a:ext cx="609755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/>
              <a:t>Pride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D1E851-B3A3-3A52-5E0A-1ADB0CD41EFA}"/>
              </a:ext>
            </a:extLst>
          </p:cNvPr>
          <p:cNvSpPr txBox="1"/>
          <p:nvPr/>
        </p:nvSpPr>
        <p:spPr>
          <a:xfrm>
            <a:off x="1117341" y="2731153"/>
            <a:ext cx="609755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/>
              <a:t>Magic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FFD7B3-E2C0-76A6-E1E2-B5500B3A749E}"/>
              </a:ext>
            </a:extLst>
          </p:cNvPr>
          <p:cNvSpPr txBox="1"/>
          <p:nvPr/>
        </p:nvSpPr>
        <p:spPr>
          <a:xfrm>
            <a:off x="1117341" y="2904524"/>
            <a:ext cx="609755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500" dirty="0"/>
          </a:p>
          <a:p>
            <a:r>
              <a:rPr lang="en-US" sz="2500" b="1" dirty="0"/>
              <a:t>Order vs. Chaos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90FEDB-0E17-6104-D0FA-4685FF462204}"/>
              </a:ext>
            </a:extLst>
          </p:cNvPr>
          <p:cNvSpPr txBox="1"/>
          <p:nvPr/>
        </p:nvSpPr>
        <p:spPr>
          <a:xfrm>
            <a:off x="1117341" y="3869972"/>
            <a:ext cx="609755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/>
              <a:t>Self-Knowledge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B4CCD9-11EB-64AA-F4E3-C9989AC80FB8}"/>
              </a:ext>
            </a:extLst>
          </p:cNvPr>
          <p:cNvSpPr txBox="1"/>
          <p:nvPr/>
        </p:nvSpPr>
        <p:spPr>
          <a:xfrm>
            <a:off x="1117341" y="4448468"/>
            <a:ext cx="609755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/>
              <a:t>Good vs. Evil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4BAABF-D1F9-5211-C6DC-7F6A779E7DC0}"/>
              </a:ext>
            </a:extLst>
          </p:cNvPr>
          <p:cNvSpPr/>
          <p:nvPr/>
        </p:nvSpPr>
        <p:spPr>
          <a:xfrm>
            <a:off x="5374432" y="864369"/>
            <a:ext cx="5794311" cy="24468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54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Plenary</a:t>
            </a:r>
            <a:r>
              <a:rPr lang="en-US" sz="33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r"/>
            <a:endParaRPr lang="en-US" sz="33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r>
              <a:rPr lang="en-US" sz="33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Tell me where these themes are evident so far in the play?</a:t>
            </a:r>
          </a:p>
        </p:txBody>
      </p:sp>
      <p:pic>
        <p:nvPicPr>
          <p:cNvPr id="2" name="Graphic 1" descr="Open book outline">
            <a:extLst>
              <a:ext uri="{FF2B5EF4-FFF2-40B4-BE49-F238E27FC236}">
                <a16:creationId xmlns:a16="http://schemas.microsoft.com/office/drawing/2014/main" id="{F03B2EEB-5FB5-E605-E20B-8338659DE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50054" y="3373772"/>
            <a:ext cx="3346579" cy="334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54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erlin Sans">
      <a:majorFont>
        <a:latin typeface="Berlin Sans FB"/>
        <a:ea typeface=""/>
        <a:cs typeface=""/>
      </a:majorFont>
      <a:minorFont>
        <a:latin typeface="Berlin Sans F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9046</TotalTime>
  <Words>537</Words>
  <Application>Microsoft Office PowerPoint</Application>
  <PresentationFormat>Widescreen</PresentationFormat>
  <Paragraphs>70</Paragraphs>
  <Slides>10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Berlin Sans FB</vt:lpstr>
      <vt:lpstr>Office Theme</vt:lpstr>
      <vt:lpstr>How do we approach extended writing when studying Othello?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Which question am I going to answer?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Digging deeper into Act 1 of Othello</dc:title>
  <dc:creator>Andy Roberts</dc:creator>
  <cp:lastModifiedBy>Andy Roberts</cp:lastModifiedBy>
  <cp:revision>34</cp:revision>
  <cp:lastPrinted>2022-09-30T18:04:37Z</cp:lastPrinted>
  <dcterms:created xsi:type="dcterms:W3CDTF">2022-09-20T18:34:54Z</dcterms:created>
  <dcterms:modified xsi:type="dcterms:W3CDTF">2022-10-08T21:09:02Z</dcterms:modified>
</cp:coreProperties>
</file>