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0" d="100"/>
          <a:sy n="80" d="100"/>
        </p:scale>
        <p:origin x="48"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090-8A61-1C3E-70A7-F3D9B8B8DB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7AEE8E-8FE1-7626-EB26-DAC2996BA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F2679-F2D1-D5B1-2F8E-16ABAE1C9D0C}"/>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5" name="Footer Placeholder 4">
            <a:extLst>
              <a:ext uri="{FF2B5EF4-FFF2-40B4-BE49-F238E27FC236}">
                <a16:creationId xmlns:a16="http://schemas.microsoft.com/office/drawing/2014/main" id="{E41851E5-FEC9-D907-1229-049F866B7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4BDEAF-51FA-C0D3-F0FA-88ACCFC2E644}"/>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1106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7F42-1413-8396-7D49-9D9E960253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170B5A-F8FF-31FF-65CC-B3A749DED9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786F61-6FE6-59E1-B18A-2718C2F7590E}"/>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5" name="Footer Placeholder 4">
            <a:extLst>
              <a:ext uri="{FF2B5EF4-FFF2-40B4-BE49-F238E27FC236}">
                <a16:creationId xmlns:a16="http://schemas.microsoft.com/office/drawing/2014/main" id="{9E7D1B7F-1E3F-847E-44A2-BD6539C358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13570B-294B-5749-1413-21574A61D6CB}"/>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03796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FA1FE-EAF5-82E7-70B7-30BE8FB6A5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C4CBB0-1E34-49DC-64F3-3119EF0BDB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9703F-EF41-4267-B5DF-9C34E86072BE}"/>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5" name="Footer Placeholder 4">
            <a:extLst>
              <a:ext uri="{FF2B5EF4-FFF2-40B4-BE49-F238E27FC236}">
                <a16:creationId xmlns:a16="http://schemas.microsoft.com/office/drawing/2014/main" id="{3BB0E3A3-20E0-5B93-5D5F-C3636891E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4DF546-98F9-8D67-9CC2-457EAC35DD04}"/>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9535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8229-419C-FDF6-A585-C16F0D65F2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A70505-ECF9-8B71-9884-4200B0E01F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93D50-7784-C528-99C8-C61F3CDEC90E}"/>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5" name="Footer Placeholder 4">
            <a:extLst>
              <a:ext uri="{FF2B5EF4-FFF2-40B4-BE49-F238E27FC236}">
                <a16:creationId xmlns:a16="http://schemas.microsoft.com/office/drawing/2014/main" id="{35F8D384-F92B-F51A-7B5C-3C817382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5405D-54DF-13CB-23DB-56F91644D296}"/>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862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3A69-105B-4AB5-9035-17A4D265B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FAA6FA-FDE3-148B-0B85-84E2252CA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FB92A1-3242-5C9D-9579-ACC1CE60980A}"/>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5" name="Footer Placeholder 4">
            <a:extLst>
              <a:ext uri="{FF2B5EF4-FFF2-40B4-BE49-F238E27FC236}">
                <a16:creationId xmlns:a16="http://schemas.microsoft.com/office/drawing/2014/main" id="{7190C910-B172-2DE9-7297-F39B59262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FFDC65-A8B7-102E-F808-B539F78F771C}"/>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77001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8BCB-DA7F-8BF9-29B1-173DC6C4D0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902943-101B-8EA3-46A3-83FA81B4C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B78B82-9135-1EE6-34AA-E2DE71D2AA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813DD4-34F3-BD19-C996-9C71331C15E1}"/>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6" name="Footer Placeholder 5">
            <a:extLst>
              <a:ext uri="{FF2B5EF4-FFF2-40B4-BE49-F238E27FC236}">
                <a16:creationId xmlns:a16="http://schemas.microsoft.com/office/drawing/2014/main" id="{9E32E700-5647-447E-E9F3-EE862D80C4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5A6A1-A2F8-3116-FA95-8D8AAE915C5C}"/>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90707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22BD-AAB9-6DA8-FC57-D299077397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D6583E-9A08-A698-E4AE-B1CC4253E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2022B-9166-99C0-A091-9EB6FB4FF7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9AAC82-F283-1EBE-A345-F329C3FB0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77811-6E35-8BE7-3781-3B54DFD298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5232F4-4C9E-1159-A8F5-93C3DB025E81}"/>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8" name="Footer Placeholder 7">
            <a:extLst>
              <a:ext uri="{FF2B5EF4-FFF2-40B4-BE49-F238E27FC236}">
                <a16:creationId xmlns:a16="http://schemas.microsoft.com/office/drawing/2014/main" id="{A55F3664-D92A-6677-0D9A-68587FD7E8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B09CCA-5E6D-2ABF-D02A-EAC48506BECF}"/>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180594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AF82-DE36-DD13-CDA5-084A2C9155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771C49-CB66-A6C1-ADE2-1E955F33133A}"/>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4" name="Footer Placeholder 3">
            <a:extLst>
              <a:ext uri="{FF2B5EF4-FFF2-40B4-BE49-F238E27FC236}">
                <a16:creationId xmlns:a16="http://schemas.microsoft.com/office/drawing/2014/main" id="{96165812-3982-BCE4-FE4D-7479F41EAB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0BB57E-9C7E-2202-31E4-8B78AE4CE715}"/>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150835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E608B-6315-1AD9-7C03-762152D2D2C1}"/>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3" name="Footer Placeholder 2">
            <a:extLst>
              <a:ext uri="{FF2B5EF4-FFF2-40B4-BE49-F238E27FC236}">
                <a16:creationId xmlns:a16="http://schemas.microsoft.com/office/drawing/2014/main" id="{0C6EE000-BE8F-9B2C-F686-66F368C77B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68D9B3-2563-1591-9837-E932257D09FA}"/>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411761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0626-E462-9535-C195-981B58139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0D908D-060D-5B4D-996B-BE4D9A077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0E9F36-BC17-2333-D001-07DC6C597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A2C-7638-76F2-2AA8-49031529D928}"/>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6" name="Footer Placeholder 5">
            <a:extLst>
              <a:ext uri="{FF2B5EF4-FFF2-40B4-BE49-F238E27FC236}">
                <a16:creationId xmlns:a16="http://schemas.microsoft.com/office/drawing/2014/main" id="{E0E28C60-9AB1-2920-EF29-099985ACEE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71E89D-A4B1-1CCF-1385-25378B07B5CE}"/>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3293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B2F5-0634-3F6C-2742-AA1357A49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1F72F1-6D5C-C8CC-4892-D4955B7F1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397871-8757-35A8-A681-30936469D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34D89-E38A-892E-BBA8-0D8420898AE9}"/>
              </a:ext>
            </a:extLst>
          </p:cNvPr>
          <p:cNvSpPr>
            <a:spLocks noGrp="1"/>
          </p:cNvSpPr>
          <p:nvPr>
            <p:ph type="dt" sz="half" idx="10"/>
          </p:nvPr>
        </p:nvSpPr>
        <p:spPr/>
        <p:txBody>
          <a:bodyPr/>
          <a:lstStyle/>
          <a:p>
            <a:fld id="{CBAA67EC-E839-4954-945B-7A75E6B6EEEA}" type="datetimeFigureOut">
              <a:rPr lang="en-GB" smtClean="0"/>
              <a:t>06/11/2022</a:t>
            </a:fld>
            <a:endParaRPr lang="en-GB"/>
          </a:p>
        </p:txBody>
      </p:sp>
      <p:sp>
        <p:nvSpPr>
          <p:cNvPr id="6" name="Footer Placeholder 5">
            <a:extLst>
              <a:ext uri="{FF2B5EF4-FFF2-40B4-BE49-F238E27FC236}">
                <a16:creationId xmlns:a16="http://schemas.microsoft.com/office/drawing/2014/main" id="{AFEC2EEC-A461-F246-B905-F49F0F521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C53449-556E-5BB7-07BC-FA39825F8D79}"/>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87142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6E432-D672-9A5B-4C82-A38414D43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9C1805-D3FF-47EE-8399-B67D82761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9307D6-1EE7-7CF3-7F22-733643F29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A67EC-E839-4954-945B-7A75E6B6EEEA}" type="datetimeFigureOut">
              <a:rPr lang="en-GB" smtClean="0"/>
              <a:t>06/11/2022</a:t>
            </a:fld>
            <a:endParaRPr lang="en-GB"/>
          </a:p>
        </p:txBody>
      </p:sp>
      <p:sp>
        <p:nvSpPr>
          <p:cNvPr id="5" name="Footer Placeholder 4">
            <a:extLst>
              <a:ext uri="{FF2B5EF4-FFF2-40B4-BE49-F238E27FC236}">
                <a16:creationId xmlns:a16="http://schemas.microsoft.com/office/drawing/2014/main" id="{32148DBC-58E9-108B-0732-CF39A40EF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75DE9A-D66F-957B-A915-946BC8B56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218D-5B57-4A44-81BC-A8556E28BC31}" type="slidenum">
              <a:rPr lang="en-GB" smtClean="0"/>
              <a:t>‹#›</a:t>
            </a:fld>
            <a:endParaRPr lang="en-GB"/>
          </a:p>
        </p:txBody>
      </p:sp>
    </p:spTree>
    <p:extLst>
      <p:ext uri="{BB962C8B-B14F-4D97-AF65-F5344CB8AC3E}">
        <p14:creationId xmlns:p14="http://schemas.microsoft.com/office/powerpoint/2010/main" val="401762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1CCF-4A3B-A4ED-7314-419A1DD9EFDE}"/>
              </a:ext>
            </a:extLst>
          </p:cNvPr>
          <p:cNvSpPr>
            <a:spLocks noGrp="1"/>
          </p:cNvSpPr>
          <p:nvPr>
            <p:ph type="ctrTitle"/>
          </p:nvPr>
        </p:nvSpPr>
        <p:spPr/>
        <p:txBody>
          <a:bodyPr>
            <a:normAutofit fontScale="90000"/>
          </a:bodyPr>
          <a:lstStyle/>
          <a:p>
            <a:r>
              <a:rPr lang="en-US" b="1" u="sng" dirty="0"/>
              <a:t>What are the key features of Act 3, Scene 1?</a:t>
            </a:r>
            <a:endParaRPr lang="en-GB" b="1" u="sng" dirty="0"/>
          </a:p>
        </p:txBody>
      </p:sp>
      <p:sp>
        <p:nvSpPr>
          <p:cNvPr id="3" name="Subtitle 2">
            <a:extLst>
              <a:ext uri="{FF2B5EF4-FFF2-40B4-BE49-F238E27FC236}">
                <a16:creationId xmlns:a16="http://schemas.microsoft.com/office/drawing/2014/main" id="{2F86E230-DE51-BC4A-09E4-1E8C1AF44C8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623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AA261-91A8-184B-5A24-DD423F342476}"/>
              </a:ext>
            </a:extLst>
          </p:cNvPr>
          <p:cNvSpPr>
            <a:spLocks noGrp="1"/>
          </p:cNvSpPr>
          <p:nvPr>
            <p:ph idx="1"/>
          </p:nvPr>
        </p:nvSpPr>
        <p:spPr>
          <a:xfrm>
            <a:off x="-1" y="0"/>
            <a:ext cx="6095999" cy="6858000"/>
          </a:xfrm>
        </p:spPr>
        <p:txBody>
          <a:bodyPr>
            <a:noAutofit/>
          </a:bodyPr>
          <a:lstStyle/>
          <a:p>
            <a:pPr marL="0" indent="0" algn="l" fontAlgn="base">
              <a:buNone/>
            </a:pPr>
            <a:r>
              <a:rPr lang="en-US" sz="1300" b="1" i="0" u="sng" dirty="0">
                <a:solidFill>
                  <a:srgbClr val="333333"/>
                </a:solidFill>
                <a:effectLst/>
                <a:latin typeface="open sans" panose="020B0606030504020204" pitchFamily="34" charset="0"/>
              </a:rPr>
              <a:t>Act 3 Scene 1</a:t>
            </a:r>
          </a:p>
          <a:p>
            <a:pPr marL="0" indent="0" algn="l" fontAlgn="base">
              <a:buNone/>
            </a:pPr>
            <a:r>
              <a:rPr lang="en-US" sz="1300" b="0" i="0" dirty="0">
                <a:solidFill>
                  <a:srgbClr val="333333"/>
                </a:solidFill>
                <a:effectLst/>
                <a:latin typeface="open sans" panose="020B0606030504020204" pitchFamily="34" charset="0"/>
              </a:rPr>
              <a:t>The troupe of musicians followed Michael Cassio to the little square overlooked by the castle’s living quarters. He stopped. ‘Gentlemen,’ he said. ‘Right here. I’ll pay you for your trouble. Play something short, and sing “Good morning General”.’</a:t>
            </a:r>
          </a:p>
          <a:p>
            <a:pPr marL="0" indent="0" algn="l" fontAlgn="base">
              <a:buNone/>
            </a:pPr>
            <a:r>
              <a:rPr lang="en-US" sz="1300" b="0" i="0" dirty="0">
                <a:solidFill>
                  <a:srgbClr val="333333"/>
                </a:solidFill>
                <a:effectLst/>
                <a:latin typeface="open sans" panose="020B0606030504020204" pitchFamily="34" charset="0"/>
              </a:rPr>
              <a:t>They began, but they had hardly warmed to their tune when the old man whose job it was to sweep the courtyard came out and held his hands up. ‘What’s this, gentlemen? Have your instruments been in Naples that they have such a terrible, nasal sound? They sound like they have the pox.’</a:t>
            </a:r>
          </a:p>
          <a:p>
            <a:pPr marL="0" indent="0" algn="l" fontAlgn="base">
              <a:buNone/>
            </a:pPr>
            <a:r>
              <a:rPr lang="en-US" sz="1300" b="0" i="0" dirty="0">
                <a:solidFill>
                  <a:srgbClr val="333333"/>
                </a:solidFill>
                <a:effectLst/>
                <a:latin typeface="open sans" panose="020B0606030504020204" pitchFamily="34" charset="0"/>
              </a:rPr>
              <a:t>‘What do you mean?’ said the musician’s leader.</a:t>
            </a:r>
          </a:p>
          <a:p>
            <a:pPr marL="0" indent="0" algn="l" fontAlgn="base">
              <a:buNone/>
            </a:pPr>
            <a:r>
              <a:rPr lang="en-US" sz="1300" b="0" i="0" dirty="0">
                <a:solidFill>
                  <a:srgbClr val="333333"/>
                </a:solidFill>
                <a:effectLst/>
                <a:latin typeface="open sans" panose="020B0606030504020204" pitchFamily="34" charset="0"/>
              </a:rPr>
              <a:t>‘I ask you’, said the old man, ‘are these wind instruments?’</a:t>
            </a:r>
          </a:p>
          <a:p>
            <a:pPr marL="0" indent="0" algn="l" fontAlgn="base">
              <a:buNone/>
            </a:pPr>
            <a:r>
              <a:rPr lang="en-US" sz="1300" b="0" i="0" dirty="0">
                <a:solidFill>
                  <a:srgbClr val="333333"/>
                </a:solidFill>
                <a:effectLst/>
                <a:latin typeface="open sans" panose="020B0606030504020204" pitchFamily="34" charset="0"/>
              </a:rPr>
              <a:t>‘Yes, they are, of course,’ said the minstrel.</a:t>
            </a:r>
          </a:p>
          <a:p>
            <a:pPr marL="0" indent="0" algn="l" fontAlgn="base">
              <a:buNone/>
            </a:pPr>
            <a:r>
              <a:rPr lang="en-US" sz="1300" b="0" i="0" dirty="0">
                <a:solidFill>
                  <a:srgbClr val="333333"/>
                </a:solidFill>
                <a:effectLst/>
                <a:latin typeface="open sans" panose="020B0606030504020204" pitchFamily="34" charset="0"/>
              </a:rPr>
              <a:t>The old man nodded wisely. ‘Oh, I see. Thereby hangs a tail.’</a:t>
            </a:r>
          </a:p>
          <a:p>
            <a:pPr marL="0" indent="0" algn="l" fontAlgn="base">
              <a:buNone/>
            </a:pPr>
            <a:r>
              <a:rPr lang="en-US" sz="1300" b="0" i="0" dirty="0">
                <a:solidFill>
                  <a:srgbClr val="333333"/>
                </a:solidFill>
                <a:effectLst/>
                <a:latin typeface="open sans" panose="020B0606030504020204" pitchFamily="34" charset="0"/>
              </a:rPr>
              <a:t>‘Whereby hangs a tale?’</a:t>
            </a:r>
          </a:p>
          <a:p>
            <a:pPr marL="0" indent="0" algn="l" fontAlgn="base">
              <a:buNone/>
            </a:pPr>
            <a:r>
              <a:rPr lang="en-US" sz="1300" b="0" i="0" dirty="0">
                <a:solidFill>
                  <a:srgbClr val="333333"/>
                </a:solidFill>
                <a:effectLst/>
                <a:latin typeface="open sans" panose="020B0606030504020204" pitchFamily="34" charset="0"/>
              </a:rPr>
              <a:t>‘Indeed, Sir,’ the old man said. ‘By many wind instruments that I know of. He handed the musician a purse. ‘But gentlemen, here’s money for you. The General likes your music so much that he wishes you for the sake of love to stop making such a noise with it.’</a:t>
            </a:r>
          </a:p>
          <a:p>
            <a:pPr marL="0" indent="0" algn="l" fontAlgn="base">
              <a:buNone/>
            </a:pPr>
            <a:r>
              <a:rPr lang="en-US" sz="1300" b="0" i="0" dirty="0">
                <a:solidFill>
                  <a:srgbClr val="333333"/>
                </a:solidFill>
                <a:effectLst/>
                <a:latin typeface="open sans" panose="020B0606030504020204" pitchFamily="34" charset="0"/>
              </a:rPr>
              <a:t>‘The musicians laughed and their leader took the purse. ‘Well Sir, we won’t then,’ he said.</a:t>
            </a:r>
          </a:p>
          <a:p>
            <a:pPr marL="0" indent="0" algn="l" fontAlgn="base">
              <a:buNone/>
            </a:pPr>
            <a:r>
              <a:rPr lang="en-US" sz="1300" b="0" i="0" dirty="0">
                <a:solidFill>
                  <a:srgbClr val="333333"/>
                </a:solidFill>
                <a:effectLst/>
                <a:latin typeface="open sans" panose="020B0606030504020204" pitchFamily="34" charset="0"/>
              </a:rPr>
              <a:t>‘Of course, if you have any music that’s silent, then start again. But, as they say, the General doesn’t particularly like listening to music.’</a:t>
            </a:r>
          </a:p>
          <a:p>
            <a:pPr marL="0" indent="0" algn="l" fontAlgn="base">
              <a:buNone/>
            </a:pPr>
            <a:r>
              <a:rPr lang="en-US" sz="1300" b="0" i="0" dirty="0">
                <a:solidFill>
                  <a:srgbClr val="333333"/>
                </a:solidFill>
                <a:effectLst/>
                <a:latin typeface="open sans" panose="020B0606030504020204" pitchFamily="34" charset="0"/>
              </a:rPr>
              <a:t>‘We don’t have any silent music, Sir,’ the minstrel said.</a:t>
            </a:r>
          </a:p>
          <a:p>
            <a:pPr marL="0" indent="0" algn="l" fontAlgn="base">
              <a:buNone/>
            </a:pPr>
            <a:r>
              <a:rPr lang="en-US" sz="1300" b="0" i="0" dirty="0">
                <a:solidFill>
                  <a:srgbClr val="333333"/>
                </a:solidFill>
                <a:effectLst/>
                <a:latin typeface="open sans" panose="020B0606030504020204" pitchFamily="34" charset="0"/>
              </a:rPr>
              <a:t>‘Then pack your pipes away,’ the old man said. ‘I’m off now. Go on, vanish into thin air. Go on.’</a:t>
            </a:r>
          </a:p>
          <a:p>
            <a:pPr marL="0" indent="0" algn="l" fontAlgn="base">
              <a:buNone/>
            </a:pPr>
            <a:r>
              <a:rPr lang="en-US" sz="1300" b="0" i="0" dirty="0">
                <a:solidFill>
                  <a:srgbClr val="333333"/>
                </a:solidFill>
                <a:effectLst/>
                <a:latin typeface="open sans" panose="020B0606030504020204" pitchFamily="34" charset="0"/>
              </a:rPr>
              <a:t>The musicians packed up and walked away. Cassio called to the old man, who ignored him.</a:t>
            </a:r>
          </a:p>
        </p:txBody>
      </p:sp>
      <p:sp>
        <p:nvSpPr>
          <p:cNvPr id="4" name="Content Placeholder 2">
            <a:extLst>
              <a:ext uri="{FF2B5EF4-FFF2-40B4-BE49-F238E27FC236}">
                <a16:creationId xmlns:a16="http://schemas.microsoft.com/office/drawing/2014/main" id="{D82E8B9F-5C15-BFA2-AE0A-80D8028320C3}"/>
              </a:ext>
            </a:extLst>
          </p:cNvPr>
          <p:cNvSpPr txBox="1">
            <a:spLocks/>
          </p:cNvSpPr>
          <p:nvPr/>
        </p:nvSpPr>
        <p:spPr>
          <a:xfrm>
            <a:off x="6096001" y="0"/>
            <a:ext cx="6096000"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US" sz="1250" b="0" i="0" dirty="0">
                <a:solidFill>
                  <a:srgbClr val="333333"/>
                </a:solidFill>
                <a:effectLst/>
                <a:latin typeface="open sans" panose="020B0606030504020204" pitchFamily="34" charset="0"/>
              </a:rPr>
              <a:t>‘Do you hear me, my honest friend?’ said Cassio.</a:t>
            </a:r>
          </a:p>
          <a:p>
            <a:pPr marL="0" indent="0" algn="l" fontAlgn="base">
              <a:buNone/>
            </a:pPr>
            <a:r>
              <a:rPr lang="en-US" sz="1250" b="0" i="0" dirty="0">
                <a:solidFill>
                  <a:srgbClr val="333333"/>
                </a:solidFill>
                <a:effectLst/>
                <a:latin typeface="open sans" panose="020B0606030504020204" pitchFamily="34" charset="0"/>
              </a:rPr>
              <a:t>The old man turned to him. ‘No Sir. I don’t hear your honest friend. I hear you.’</a:t>
            </a:r>
          </a:p>
          <a:p>
            <a:pPr marL="0" indent="0" algn="l" fontAlgn="base">
              <a:buNone/>
            </a:pPr>
            <a:r>
              <a:rPr lang="en-US" sz="1250" b="0" i="0" dirty="0">
                <a:solidFill>
                  <a:srgbClr val="333333"/>
                </a:solidFill>
                <a:effectLst/>
                <a:latin typeface="open sans" panose="020B0606030504020204" pitchFamily="34" charset="0"/>
              </a:rPr>
              <a:t>Cassio laughed. ‘Keep it up,’ he said. ‘Here’s a small coin for you. If the gentlewoman who attends on the General’s wife is up tell her there’s one Cassio who’s asking to talk to her. Will you do that?’</a:t>
            </a:r>
          </a:p>
          <a:p>
            <a:pPr marL="0" indent="0" algn="l" fontAlgn="base">
              <a:buNone/>
            </a:pPr>
            <a:r>
              <a:rPr lang="en-US" sz="1250" b="0" i="0" dirty="0">
                <a:solidFill>
                  <a:srgbClr val="333333"/>
                </a:solidFill>
                <a:effectLst/>
                <a:latin typeface="open sans" panose="020B0606030504020204" pitchFamily="34" charset="0"/>
              </a:rPr>
              <a:t>‘She’s up, and I’ll ask her for you.’</a:t>
            </a:r>
          </a:p>
          <a:p>
            <a:pPr marL="0" indent="0" algn="l" fontAlgn="base">
              <a:buNone/>
            </a:pPr>
            <a:r>
              <a:rPr lang="en-US" sz="1250" b="0" i="0" dirty="0">
                <a:solidFill>
                  <a:srgbClr val="333333"/>
                </a:solidFill>
                <a:effectLst/>
                <a:latin typeface="open sans" panose="020B0606030504020204" pitchFamily="34" charset="0"/>
              </a:rPr>
              <a:t>‘Do that, my good friend,’ said Cassio ‘Ah,’ he said, as Iago came round the corner. ‘Good timing, Iago.’</a:t>
            </a:r>
          </a:p>
          <a:p>
            <a:pPr marL="0" indent="0" algn="l" fontAlgn="base">
              <a:buNone/>
            </a:pPr>
            <a:r>
              <a:rPr lang="en-US" sz="1250" b="0" i="0" dirty="0">
                <a:solidFill>
                  <a:srgbClr val="333333"/>
                </a:solidFill>
                <a:effectLst/>
                <a:latin typeface="open sans" panose="020B0606030504020204" pitchFamily="34" charset="0"/>
              </a:rPr>
              <a:t>Iago looked puzzled. ‘You haven’t been to bed then?’</a:t>
            </a:r>
          </a:p>
          <a:p>
            <a:pPr marL="0" indent="0" algn="l" fontAlgn="base">
              <a:buNone/>
            </a:pPr>
            <a:r>
              <a:rPr lang="en-US" sz="1250" b="0" i="0" dirty="0">
                <a:solidFill>
                  <a:srgbClr val="333333"/>
                </a:solidFill>
                <a:effectLst/>
                <a:latin typeface="open sans" panose="020B0606030504020204" pitchFamily="34" charset="0"/>
              </a:rPr>
              <a:t>‘No, of course not. It was already daylight before we parted. I’ve taken the liberty, Iago, of sending a message to your wife. My suit to her is that she will get me access to the virtuous Desdemona.’</a:t>
            </a:r>
          </a:p>
          <a:p>
            <a:pPr marL="0" indent="0" algn="l" fontAlgn="base">
              <a:buNone/>
            </a:pPr>
            <a:r>
              <a:rPr lang="en-US" sz="1250" b="0" i="0" dirty="0">
                <a:solidFill>
                  <a:srgbClr val="333333"/>
                </a:solidFill>
                <a:effectLst/>
                <a:latin typeface="open sans" panose="020B0606030504020204" pitchFamily="34" charset="0"/>
              </a:rPr>
              <a:t>‘I’ll send her to you in a while, and I’ll find a means of taking the Moor out of the way so that you can talk more freely.’</a:t>
            </a:r>
          </a:p>
          <a:p>
            <a:pPr marL="0" indent="0" algn="l" fontAlgn="base">
              <a:buNone/>
            </a:pPr>
            <a:r>
              <a:rPr lang="en-US" sz="1250" b="0" i="0" dirty="0">
                <a:solidFill>
                  <a:srgbClr val="333333"/>
                </a:solidFill>
                <a:effectLst/>
                <a:latin typeface="open sans" panose="020B0606030504020204" pitchFamily="34" charset="0"/>
              </a:rPr>
              <a:t>Cassio smiled. ‘I sincerely thank you.’ He had never known even a Florentine as kind and honest as Iago.</a:t>
            </a:r>
          </a:p>
          <a:p>
            <a:pPr marL="0" indent="0" algn="l" fontAlgn="base">
              <a:buNone/>
            </a:pPr>
            <a:r>
              <a:rPr lang="en-US" sz="1250" b="0" i="0" dirty="0">
                <a:solidFill>
                  <a:srgbClr val="333333"/>
                </a:solidFill>
                <a:effectLst/>
                <a:latin typeface="open sans" panose="020B0606030504020204" pitchFamily="34" charset="0"/>
              </a:rPr>
              <a:t>He waited no more than five minutes before Emilia came out to him.</a:t>
            </a:r>
          </a:p>
          <a:p>
            <a:pPr marL="0" indent="0" algn="l" fontAlgn="base">
              <a:buNone/>
            </a:pPr>
            <a:r>
              <a:rPr lang="en-US" sz="1250" b="0" i="0" dirty="0">
                <a:solidFill>
                  <a:srgbClr val="333333"/>
                </a:solidFill>
                <a:effectLst/>
                <a:latin typeface="open sans" panose="020B0606030504020204" pitchFamily="34" charset="0"/>
              </a:rPr>
              <a:t>Good morning, good Lieutenant,’ she said. I’m sorry to hear about your troubles, but I’m sure it will all turn out well. The General and his wife are talking about it and she’s stoutly defending you. The Moor’s argument is that the man you injured is important here in Cyprus and that he is also a significant ally. He won’t be able to refuse you though. He values you very highly and needs no other suitor than his own desire to bring you back at the first opportunity.’</a:t>
            </a:r>
          </a:p>
          <a:p>
            <a:pPr marL="0" indent="0" algn="l" fontAlgn="base">
              <a:buNone/>
            </a:pPr>
            <a:r>
              <a:rPr lang="en-US" sz="1250" b="0" i="0" dirty="0">
                <a:solidFill>
                  <a:srgbClr val="333333"/>
                </a:solidFill>
                <a:effectLst/>
                <a:latin typeface="open sans" panose="020B0606030504020204" pitchFamily="34" charset="0"/>
              </a:rPr>
              <a:t>‘Even so,’ said Cassio. ‘If you think it fitting, and if you can manage it, give me the chance of a brief chat with Desdemona in private.’</a:t>
            </a:r>
          </a:p>
          <a:p>
            <a:pPr marL="0" indent="0" algn="l" fontAlgn="base">
              <a:buNone/>
            </a:pPr>
            <a:r>
              <a:rPr lang="en-US" sz="1250" b="0" i="0" dirty="0">
                <a:solidFill>
                  <a:srgbClr val="333333"/>
                </a:solidFill>
                <a:effectLst/>
                <a:latin typeface="open sans" panose="020B0606030504020204" pitchFamily="34" charset="0"/>
              </a:rPr>
              <a:t>‘Come in then,’ she said. ‘I’ll take you somewhere where you can speak freely to her.’</a:t>
            </a:r>
          </a:p>
          <a:p>
            <a:pPr marL="0" indent="0" algn="l" fontAlgn="base">
              <a:buNone/>
            </a:pPr>
            <a:r>
              <a:rPr lang="en-US" sz="1250" b="0" i="0" dirty="0">
                <a:solidFill>
                  <a:srgbClr val="333333"/>
                </a:solidFill>
                <a:effectLst/>
                <a:latin typeface="open sans" panose="020B0606030504020204" pitchFamily="34" charset="0"/>
              </a:rPr>
              <a:t>‘I’m very grateful,’ said Cassio and followed her into the castle.</a:t>
            </a:r>
          </a:p>
        </p:txBody>
      </p:sp>
    </p:spTree>
    <p:extLst>
      <p:ext uri="{BB962C8B-B14F-4D97-AF65-F5344CB8AC3E}">
        <p14:creationId xmlns:p14="http://schemas.microsoft.com/office/powerpoint/2010/main" val="205726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BD588E-4D9F-6FD6-46DE-8D50CEC0A96D}"/>
              </a:ext>
            </a:extLst>
          </p:cNvPr>
          <p:cNvPicPr>
            <a:picLocks noChangeAspect="1"/>
          </p:cNvPicPr>
          <p:nvPr/>
        </p:nvPicPr>
        <p:blipFill>
          <a:blip r:embed="rId2"/>
          <a:stretch>
            <a:fillRect/>
          </a:stretch>
        </p:blipFill>
        <p:spPr>
          <a:xfrm>
            <a:off x="3909528" y="1402507"/>
            <a:ext cx="7791061" cy="4382472"/>
          </a:xfrm>
          <a:prstGeom prst="rect">
            <a:avLst/>
          </a:prstGeom>
          <a:ln w="19050">
            <a:solidFill>
              <a:schemeClr val="tx1"/>
            </a:solidFill>
          </a:ln>
        </p:spPr>
      </p:pic>
      <p:pic>
        <p:nvPicPr>
          <p:cNvPr id="8" name="Picture 7">
            <a:extLst>
              <a:ext uri="{FF2B5EF4-FFF2-40B4-BE49-F238E27FC236}">
                <a16:creationId xmlns:a16="http://schemas.microsoft.com/office/drawing/2014/main" id="{77892EF0-F4F9-45B0-84E0-ABF3A4A42ADE}"/>
              </a:ext>
            </a:extLst>
          </p:cNvPr>
          <p:cNvPicPr>
            <a:picLocks noChangeAspect="1"/>
          </p:cNvPicPr>
          <p:nvPr/>
        </p:nvPicPr>
        <p:blipFill>
          <a:blip r:embed="rId3"/>
          <a:stretch>
            <a:fillRect/>
          </a:stretch>
        </p:blipFill>
        <p:spPr>
          <a:xfrm>
            <a:off x="372253" y="1973716"/>
            <a:ext cx="2910568" cy="2910568"/>
          </a:xfrm>
          <a:prstGeom prst="rect">
            <a:avLst/>
          </a:prstGeom>
        </p:spPr>
      </p:pic>
    </p:spTree>
    <p:extLst>
      <p:ext uri="{BB962C8B-B14F-4D97-AF65-F5344CB8AC3E}">
        <p14:creationId xmlns:p14="http://schemas.microsoft.com/office/powerpoint/2010/main" val="80996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BE27-1F81-0253-B734-1734BCA680F5}"/>
              </a:ext>
            </a:extLst>
          </p:cNvPr>
          <p:cNvSpPr>
            <a:spLocks noGrp="1"/>
          </p:cNvSpPr>
          <p:nvPr>
            <p:ph type="title"/>
          </p:nvPr>
        </p:nvSpPr>
        <p:spPr/>
        <p:txBody>
          <a:bodyPr/>
          <a:lstStyle/>
          <a:p>
            <a:r>
              <a:rPr lang="en-US" dirty="0"/>
              <a:t>How is Cassio </a:t>
            </a:r>
            <a:r>
              <a:rPr lang="en-US" dirty="0" err="1"/>
              <a:t>characterised</a:t>
            </a:r>
            <a:r>
              <a:rPr lang="en-US" dirty="0"/>
              <a:t> in Act 3 Scene 1?</a:t>
            </a:r>
            <a:endParaRPr lang="en-GB" dirty="0"/>
          </a:p>
        </p:txBody>
      </p:sp>
      <p:pic>
        <p:nvPicPr>
          <p:cNvPr id="4" name="Picture 3">
            <a:extLst>
              <a:ext uri="{FF2B5EF4-FFF2-40B4-BE49-F238E27FC236}">
                <a16:creationId xmlns:a16="http://schemas.microsoft.com/office/drawing/2014/main" id="{40753C19-4FF3-9B69-48DC-27BAED78F0A4}"/>
              </a:ext>
            </a:extLst>
          </p:cNvPr>
          <p:cNvPicPr>
            <a:picLocks noChangeAspect="1"/>
          </p:cNvPicPr>
          <p:nvPr/>
        </p:nvPicPr>
        <p:blipFill>
          <a:blip r:embed="rId2"/>
          <a:stretch>
            <a:fillRect/>
          </a:stretch>
        </p:blipFill>
        <p:spPr>
          <a:xfrm>
            <a:off x="615823" y="2279586"/>
            <a:ext cx="5369250" cy="3020203"/>
          </a:xfrm>
          <a:prstGeom prst="rect">
            <a:avLst/>
          </a:prstGeom>
          <a:ln w="19050">
            <a:solidFill>
              <a:schemeClr val="tx1"/>
            </a:solidFill>
          </a:ln>
        </p:spPr>
      </p:pic>
      <p:sp>
        <p:nvSpPr>
          <p:cNvPr id="5" name="TextBox 4">
            <a:extLst>
              <a:ext uri="{FF2B5EF4-FFF2-40B4-BE49-F238E27FC236}">
                <a16:creationId xmlns:a16="http://schemas.microsoft.com/office/drawing/2014/main" id="{512E4DD5-C59B-0E59-92B7-7FE83FEB07A2}"/>
              </a:ext>
            </a:extLst>
          </p:cNvPr>
          <p:cNvSpPr txBox="1"/>
          <p:nvPr/>
        </p:nvSpPr>
        <p:spPr>
          <a:xfrm>
            <a:off x="6206929" y="2108719"/>
            <a:ext cx="5604588" cy="4308872"/>
          </a:xfrm>
          <a:prstGeom prst="rect">
            <a:avLst/>
          </a:prstGeom>
          <a:noFill/>
        </p:spPr>
        <p:txBody>
          <a:bodyPr wrap="square" rtlCol="0">
            <a:spAutoFit/>
          </a:bodyPr>
          <a:lstStyle/>
          <a:p>
            <a:r>
              <a:rPr lang="en-US" sz="2200" dirty="0"/>
              <a:t>Cassio is </a:t>
            </a:r>
            <a:r>
              <a:rPr lang="en-US" sz="2200" dirty="0" err="1"/>
              <a:t>characterised</a:t>
            </a:r>
            <a:r>
              <a:rPr lang="en-US" sz="2200" dirty="0"/>
              <a:t> as….</a:t>
            </a:r>
          </a:p>
          <a:p>
            <a:endParaRPr lang="en-US" sz="800" dirty="0"/>
          </a:p>
          <a:p>
            <a:r>
              <a:rPr lang="en-US" sz="2200" dirty="0"/>
              <a:t>A quote that supports this is…</a:t>
            </a:r>
          </a:p>
          <a:p>
            <a:endParaRPr lang="en-US" sz="800" dirty="0"/>
          </a:p>
          <a:p>
            <a:r>
              <a:rPr lang="en-US" sz="2200" dirty="0"/>
              <a:t>This quote supports this </a:t>
            </a:r>
            <a:r>
              <a:rPr lang="en-US" sz="2200" dirty="0" err="1"/>
              <a:t>charaterisation</a:t>
            </a:r>
            <a:r>
              <a:rPr lang="en-US" sz="2200" dirty="0"/>
              <a:t> because…</a:t>
            </a:r>
          </a:p>
          <a:p>
            <a:endParaRPr lang="en-US" sz="2200" dirty="0"/>
          </a:p>
          <a:p>
            <a:endParaRPr lang="en-US" sz="2200" dirty="0"/>
          </a:p>
          <a:p>
            <a:r>
              <a:rPr lang="en-US" sz="2200" dirty="0"/>
              <a:t>In this scene you could also say Cassio is portrayed as…</a:t>
            </a:r>
          </a:p>
          <a:p>
            <a:endParaRPr lang="en-US" sz="800" dirty="0"/>
          </a:p>
          <a:p>
            <a:r>
              <a:rPr lang="en-US" sz="2200" dirty="0"/>
              <a:t>A quote that supports this </a:t>
            </a:r>
            <a:r>
              <a:rPr lang="en-US" sz="2200" dirty="0" err="1"/>
              <a:t>characterisation</a:t>
            </a:r>
            <a:r>
              <a:rPr lang="en-US" sz="2200" dirty="0"/>
              <a:t> of Cassio is…</a:t>
            </a:r>
          </a:p>
          <a:p>
            <a:endParaRPr lang="en-US" sz="800" dirty="0"/>
          </a:p>
          <a:p>
            <a:r>
              <a:rPr lang="en-US" sz="2200" dirty="0"/>
              <a:t>This quote is supportive of my point because…</a:t>
            </a:r>
          </a:p>
        </p:txBody>
      </p:sp>
    </p:spTree>
    <p:extLst>
      <p:ext uri="{BB962C8B-B14F-4D97-AF65-F5344CB8AC3E}">
        <p14:creationId xmlns:p14="http://schemas.microsoft.com/office/powerpoint/2010/main" val="283088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D2D3-0305-BB13-91B6-D6CCBA92A1C0}"/>
              </a:ext>
            </a:extLst>
          </p:cNvPr>
          <p:cNvSpPr>
            <a:spLocks noGrp="1"/>
          </p:cNvSpPr>
          <p:nvPr>
            <p:ph type="title"/>
          </p:nvPr>
        </p:nvSpPr>
        <p:spPr>
          <a:xfrm>
            <a:off x="838200" y="2766218"/>
            <a:ext cx="5000625" cy="1325563"/>
          </a:xfrm>
        </p:spPr>
        <p:txBody>
          <a:bodyPr>
            <a:normAutofit fontScale="90000"/>
          </a:bodyPr>
          <a:lstStyle/>
          <a:p>
            <a:r>
              <a:rPr lang="en-US" dirty="0">
                <a:solidFill>
                  <a:srgbClr val="C00000"/>
                </a:solidFill>
              </a:rPr>
              <a:t>In your opinion, does this artwork depicting Michael Cassio fit with his characterization in Act 3 Scene 1?</a:t>
            </a:r>
            <a:br>
              <a:rPr lang="en-US" dirty="0"/>
            </a:br>
            <a:br>
              <a:rPr lang="en-US" dirty="0"/>
            </a:br>
            <a:r>
              <a:rPr lang="en-US" dirty="0"/>
              <a:t>Why/not?</a:t>
            </a:r>
            <a:endParaRPr lang="en-GB" dirty="0"/>
          </a:p>
        </p:txBody>
      </p:sp>
      <p:pic>
        <p:nvPicPr>
          <p:cNvPr id="4" name="Picture 3">
            <a:extLst>
              <a:ext uri="{FF2B5EF4-FFF2-40B4-BE49-F238E27FC236}">
                <a16:creationId xmlns:a16="http://schemas.microsoft.com/office/drawing/2014/main" id="{86A723ED-C124-41D9-9D67-71A16138EA5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7000"/>
                    </a14:imgEffect>
                  </a14:imgLayer>
                </a14:imgProps>
              </a:ext>
            </a:extLst>
          </a:blip>
          <a:srcRect t="10604"/>
          <a:stretch/>
        </p:blipFill>
        <p:spPr>
          <a:xfrm>
            <a:off x="6457950" y="685800"/>
            <a:ext cx="5000625" cy="5781676"/>
          </a:xfrm>
          <a:prstGeom prst="rect">
            <a:avLst/>
          </a:prstGeom>
        </p:spPr>
      </p:pic>
    </p:spTree>
    <p:extLst>
      <p:ext uri="{BB962C8B-B14F-4D97-AF65-F5344CB8AC3E}">
        <p14:creationId xmlns:p14="http://schemas.microsoft.com/office/powerpoint/2010/main" val="2363897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Berlin Sans FB</vt:lpstr>
      <vt:lpstr>open sans</vt:lpstr>
      <vt:lpstr>Office Theme</vt:lpstr>
      <vt:lpstr>What are the key features of Act 3, Scene 1?</vt:lpstr>
      <vt:lpstr>PowerPoint Presentation</vt:lpstr>
      <vt:lpstr>PowerPoint Presentation</vt:lpstr>
      <vt:lpstr>How is Cassio characterised in Act 3 Scene 1?</vt:lpstr>
      <vt:lpstr>In your opinion, does this artwork depicting Michael Cassio fit with his characterization in Act 3 Scene 1?  Why/not?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key features of Act 3, Scene 1?</dc:title>
  <dc:creator>Andy Roberts</dc:creator>
  <cp:lastModifiedBy>Andy Roberts</cp:lastModifiedBy>
  <cp:revision>1</cp:revision>
  <dcterms:created xsi:type="dcterms:W3CDTF">2022-11-07T12:15:14Z</dcterms:created>
  <dcterms:modified xsi:type="dcterms:W3CDTF">2022-11-07T12:15:49Z</dcterms:modified>
</cp:coreProperties>
</file>