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56" r:id="rId3"/>
    <p:sldId id="257" r:id="rId4"/>
    <p:sldId id="258"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82" d="100"/>
          <a:sy n="82" d="100"/>
        </p:scale>
        <p:origin x="72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089090-8A61-1C3E-70A7-F3D9B8B8DB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17AEE8E-8FE1-7626-EB26-DAC2996BAEF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5CF2679-F2D1-D5B1-2F8E-16ABAE1C9D0C}"/>
              </a:ext>
            </a:extLst>
          </p:cNvPr>
          <p:cNvSpPr>
            <a:spLocks noGrp="1"/>
          </p:cNvSpPr>
          <p:nvPr>
            <p:ph type="dt" sz="half" idx="10"/>
          </p:nvPr>
        </p:nvSpPr>
        <p:spPr/>
        <p:txBody>
          <a:bodyPr/>
          <a:lstStyle/>
          <a:p>
            <a:fld id="{CBAA67EC-E839-4954-945B-7A75E6B6EEEA}" type="datetimeFigureOut">
              <a:rPr lang="en-GB" smtClean="0"/>
              <a:t>07/11/2022</a:t>
            </a:fld>
            <a:endParaRPr lang="en-GB"/>
          </a:p>
        </p:txBody>
      </p:sp>
      <p:sp>
        <p:nvSpPr>
          <p:cNvPr id="5" name="Footer Placeholder 4">
            <a:extLst>
              <a:ext uri="{FF2B5EF4-FFF2-40B4-BE49-F238E27FC236}">
                <a16:creationId xmlns:a16="http://schemas.microsoft.com/office/drawing/2014/main" id="{E41851E5-FEC9-D907-1229-049F866B7A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14BDEAF-51FA-C0D3-F0FA-88ACCFC2E644}"/>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3411061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B7F42-1413-8396-7D49-9D9E960253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F170B5A-F8FF-31FF-65CC-B3A749DED9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786F61-6FE6-59E1-B18A-2718C2F7590E}"/>
              </a:ext>
            </a:extLst>
          </p:cNvPr>
          <p:cNvSpPr>
            <a:spLocks noGrp="1"/>
          </p:cNvSpPr>
          <p:nvPr>
            <p:ph type="dt" sz="half" idx="10"/>
          </p:nvPr>
        </p:nvSpPr>
        <p:spPr/>
        <p:txBody>
          <a:bodyPr/>
          <a:lstStyle/>
          <a:p>
            <a:fld id="{CBAA67EC-E839-4954-945B-7A75E6B6EEEA}" type="datetimeFigureOut">
              <a:rPr lang="en-GB" smtClean="0"/>
              <a:t>07/11/2022</a:t>
            </a:fld>
            <a:endParaRPr lang="en-GB"/>
          </a:p>
        </p:txBody>
      </p:sp>
      <p:sp>
        <p:nvSpPr>
          <p:cNvPr id="5" name="Footer Placeholder 4">
            <a:extLst>
              <a:ext uri="{FF2B5EF4-FFF2-40B4-BE49-F238E27FC236}">
                <a16:creationId xmlns:a16="http://schemas.microsoft.com/office/drawing/2014/main" id="{9E7D1B7F-1E3F-847E-44A2-BD6539C358A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B13570B-294B-5749-1413-21574A61D6CB}"/>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2037964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14FA1FE-EAF5-82E7-70B7-30BE8FB6A5B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3C4CBB0-1E34-49DC-64F3-3119EF0BDB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F9703F-EF41-4267-B5DF-9C34E86072BE}"/>
              </a:ext>
            </a:extLst>
          </p:cNvPr>
          <p:cNvSpPr>
            <a:spLocks noGrp="1"/>
          </p:cNvSpPr>
          <p:nvPr>
            <p:ph type="dt" sz="half" idx="10"/>
          </p:nvPr>
        </p:nvSpPr>
        <p:spPr/>
        <p:txBody>
          <a:bodyPr/>
          <a:lstStyle/>
          <a:p>
            <a:fld id="{CBAA67EC-E839-4954-945B-7A75E6B6EEEA}" type="datetimeFigureOut">
              <a:rPr lang="en-GB" smtClean="0"/>
              <a:t>07/11/2022</a:t>
            </a:fld>
            <a:endParaRPr lang="en-GB"/>
          </a:p>
        </p:txBody>
      </p:sp>
      <p:sp>
        <p:nvSpPr>
          <p:cNvPr id="5" name="Footer Placeholder 4">
            <a:extLst>
              <a:ext uri="{FF2B5EF4-FFF2-40B4-BE49-F238E27FC236}">
                <a16:creationId xmlns:a16="http://schemas.microsoft.com/office/drawing/2014/main" id="{3BB0E3A3-20E0-5B93-5D5F-C3636891ED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94DF546-98F9-8D67-9CC2-457EAC35DD04}"/>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295352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28229-419C-FDF6-A585-C16F0D65F20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BA70505-ECF9-8B71-9884-4200B0E01F5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93D50-7784-C528-99C8-C61F3CDEC90E}"/>
              </a:ext>
            </a:extLst>
          </p:cNvPr>
          <p:cNvSpPr>
            <a:spLocks noGrp="1"/>
          </p:cNvSpPr>
          <p:nvPr>
            <p:ph type="dt" sz="half" idx="10"/>
          </p:nvPr>
        </p:nvSpPr>
        <p:spPr/>
        <p:txBody>
          <a:bodyPr/>
          <a:lstStyle/>
          <a:p>
            <a:fld id="{CBAA67EC-E839-4954-945B-7A75E6B6EEEA}" type="datetimeFigureOut">
              <a:rPr lang="en-GB" smtClean="0"/>
              <a:t>07/11/2022</a:t>
            </a:fld>
            <a:endParaRPr lang="en-GB"/>
          </a:p>
        </p:txBody>
      </p:sp>
      <p:sp>
        <p:nvSpPr>
          <p:cNvPr id="5" name="Footer Placeholder 4">
            <a:extLst>
              <a:ext uri="{FF2B5EF4-FFF2-40B4-BE49-F238E27FC236}">
                <a16:creationId xmlns:a16="http://schemas.microsoft.com/office/drawing/2014/main" id="{35F8D384-F92B-F51A-7B5C-3C8173827F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565405D-54DF-13CB-23DB-56F91644D296}"/>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3486274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33A69-105B-4AB5-9035-17A4D265B1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FFAA6FA-FDE3-148B-0B85-84E2252CA8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FB92A1-3242-5C9D-9579-ACC1CE60980A}"/>
              </a:ext>
            </a:extLst>
          </p:cNvPr>
          <p:cNvSpPr>
            <a:spLocks noGrp="1"/>
          </p:cNvSpPr>
          <p:nvPr>
            <p:ph type="dt" sz="half" idx="10"/>
          </p:nvPr>
        </p:nvSpPr>
        <p:spPr/>
        <p:txBody>
          <a:bodyPr/>
          <a:lstStyle/>
          <a:p>
            <a:fld id="{CBAA67EC-E839-4954-945B-7A75E6B6EEEA}" type="datetimeFigureOut">
              <a:rPr lang="en-GB" smtClean="0"/>
              <a:t>07/11/2022</a:t>
            </a:fld>
            <a:endParaRPr lang="en-GB"/>
          </a:p>
        </p:txBody>
      </p:sp>
      <p:sp>
        <p:nvSpPr>
          <p:cNvPr id="5" name="Footer Placeholder 4">
            <a:extLst>
              <a:ext uri="{FF2B5EF4-FFF2-40B4-BE49-F238E27FC236}">
                <a16:creationId xmlns:a16="http://schemas.microsoft.com/office/drawing/2014/main" id="{7190C910-B172-2DE9-7297-F39B59262E3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FFDC65-A8B7-102E-F808-B539F78F771C}"/>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770017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838BCB-DA7F-8BF9-29B1-173DC6C4D03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4902943-101B-8EA3-46A3-83FA81B4C3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0B78B82-9135-1EE6-34AA-E2DE71D2AA4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E813DD4-34F3-BD19-C996-9C71331C15E1}"/>
              </a:ext>
            </a:extLst>
          </p:cNvPr>
          <p:cNvSpPr>
            <a:spLocks noGrp="1"/>
          </p:cNvSpPr>
          <p:nvPr>
            <p:ph type="dt" sz="half" idx="10"/>
          </p:nvPr>
        </p:nvSpPr>
        <p:spPr/>
        <p:txBody>
          <a:bodyPr/>
          <a:lstStyle/>
          <a:p>
            <a:fld id="{CBAA67EC-E839-4954-945B-7A75E6B6EEEA}" type="datetimeFigureOut">
              <a:rPr lang="en-GB" smtClean="0"/>
              <a:t>07/11/2022</a:t>
            </a:fld>
            <a:endParaRPr lang="en-GB"/>
          </a:p>
        </p:txBody>
      </p:sp>
      <p:sp>
        <p:nvSpPr>
          <p:cNvPr id="6" name="Footer Placeholder 5">
            <a:extLst>
              <a:ext uri="{FF2B5EF4-FFF2-40B4-BE49-F238E27FC236}">
                <a16:creationId xmlns:a16="http://schemas.microsoft.com/office/drawing/2014/main" id="{9E32E700-5647-447E-E9F3-EE862D80C4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AC5A6A1-A2F8-3116-FA95-8D8AAE915C5C}"/>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2907075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322BD-AAB9-6DA8-FC57-D299077397E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D6583E-9A08-A698-E4AE-B1CC4253E6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002022B-9166-99C0-A091-9EB6FB4FF70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79AAC82-F283-1EBE-A345-F329C3FB03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877811-6E35-8BE7-3781-3B54DFD2980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1B5232F4-4C9E-1159-A8F5-93C3DB025E81}"/>
              </a:ext>
            </a:extLst>
          </p:cNvPr>
          <p:cNvSpPr>
            <a:spLocks noGrp="1"/>
          </p:cNvSpPr>
          <p:nvPr>
            <p:ph type="dt" sz="half" idx="10"/>
          </p:nvPr>
        </p:nvSpPr>
        <p:spPr/>
        <p:txBody>
          <a:bodyPr/>
          <a:lstStyle/>
          <a:p>
            <a:fld id="{CBAA67EC-E839-4954-945B-7A75E6B6EEEA}" type="datetimeFigureOut">
              <a:rPr lang="en-GB" smtClean="0"/>
              <a:t>07/11/2022</a:t>
            </a:fld>
            <a:endParaRPr lang="en-GB"/>
          </a:p>
        </p:txBody>
      </p:sp>
      <p:sp>
        <p:nvSpPr>
          <p:cNvPr id="8" name="Footer Placeholder 7">
            <a:extLst>
              <a:ext uri="{FF2B5EF4-FFF2-40B4-BE49-F238E27FC236}">
                <a16:creationId xmlns:a16="http://schemas.microsoft.com/office/drawing/2014/main" id="{A55F3664-D92A-6677-0D9A-68587FD7E80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6B09CCA-5E6D-2ABF-D02A-EAC48506BECF}"/>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18059427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AF82-DE36-DD13-CDA5-084A2C91551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D771C49-CB66-A6C1-ADE2-1E955F33133A}"/>
              </a:ext>
            </a:extLst>
          </p:cNvPr>
          <p:cNvSpPr>
            <a:spLocks noGrp="1"/>
          </p:cNvSpPr>
          <p:nvPr>
            <p:ph type="dt" sz="half" idx="10"/>
          </p:nvPr>
        </p:nvSpPr>
        <p:spPr/>
        <p:txBody>
          <a:bodyPr/>
          <a:lstStyle/>
          <a:p>
            <a:fld id="{CBAA67EC-E839-4954-945B-7A75E6B6EEEA}" type="datetimeFigureOut">
              <a:rPr lang="en-GB" smtClean="0"/>
              <a:t>07/11/2022</a:t>
            </a:fld>
            <a:endParaRPr lang="en-GB"/>
          </a:p>
        </p:txBody>
      </p:sp>
      <p:sp>
        <p:nvSpPr>
          <p:cNvPr id="4" name="Footer Placeholder 3">
            <a:extLst>
              <a:ext uri="{FF2B5EF4-FFF2-40B4-BE49-F238E27FC236}">
                <a16:creationId xmlns:a16="http://schemas.microsoft.com/office/drawing/2014/main" id="{96165812-3982-BCE4-FE4D-7479F41EAB0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70BB57E-9C7E-2202-31E4-8B78AE4CE715}"/>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1508353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6E608B-6315-1AD9-7C03-762152D2D2C1}"/>
              </a:ext>
            </a:extLst>
          </p:cNvPr>
          <p:cNvSpPr>
            <a:spLocks noGrp="1"/>
          </p:cNvSpPr>
          <p:nvPr>
            <p:ph type="dt" sz="half" idx="10"/>
          </p:nvPr>
        </p:nvSpPr>
        <p:spPr/>
        <p:txBody>
          <a:bodyPr/>
          <a:lstStyle/>
          <a:p>
            <a:fld id="{CBAA67EC-E839-4954-945B-7A75E6B6EEEA}" type="datetimeFigureOut">
              <a:rPr lang="en-GB" smtClean="0"/>
              <a:t>07/11/2022</a:t>
            </a:fld>
            <a:endParaRPr lang="en-GB"/>
          </a:p>
        </p:txBody>
      </p:sp>
      <p:sp>
        <p:nvSpPr>
          <p:cNvPr id="3" name="Footer Placeholder 2">
            <a:extLst>
              <a:ext uri="{FF2B5EF4-FFF2-40B4-BE49-F238E27FC236}">
                <a16:creationId xmlns:a16="http://schemas.microsoft.com/office/drawing/2014/main" id="{0C6EE000-BE8F-9B2C-F686-66F368C77B8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B68D9B3-2563-1591-9837-E932257D09FA}"/>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4117618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F0626-E462-9535-C195-981B581393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10D908D-060D-5B4D-996B-BE4D9A0772D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C0E9F36-BC17-2333-D001-07DC6C5975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71FA2C-7638-76F2-2AA8-49031529D928}"/>
              </a:ext>
            </a:extLst>
          </p:cNvPr>
          <p:cNvSpPr>
            <a:spLocks noGrp="1"/>
          </p:cNvSpPr>
          <p:nvPr>
            <p:ph type="dt" sz="half" idx="10"/>
          </p:nvPr>
        </p:nvSpPr>
        <p:spPr/>
        <p:txBody>
          <a:bodyPr/>
          <a:lstStyle/>
          <a:p>
            <a:fld id="{CBAA67EC-E839-4954-945B-7A75E6B6EEEA}" type="datetimeFigureOut">
              <a:rPr lang="en-GB" smtClean="0"/>
              <a:t>07/11/2022</a:t>
            </a:fld>
            <a:endParaRPr lang="en-GB"/>
          </a:p>
        </p:txBody>
      </p:sp>
      <p:sp>
        <p:nvSpPr>
          <p:cNvPr id="6" name="Footer Placeholder 5">
            <a:extLst>
              <a:ext uri="{FF2B5EF4-FFF2-40B4-BE49-F238E27FC236}">
                <a16:creationId xmlns:a16="http://schemas.microsoft.com/office/drawing/2014/main" id="{E0E28C60-9AB1-2920-EF29-099985ACEE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271E89D-A4B1-1CCF-1385-25378B07B5CE}"/>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3432937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EB2F5-0634-3F6C-2742-AA1357A49B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A1F72F1-6D5C-C8CC-4892-D4955B7F1C9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397871-8757-35A8-A681-30936469D7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A34D89-E38A-892E-BBA8-0D8420898AE9}"/>
              </a:ext>
            </a:extLst>
          </p:cNvPr>
          <p:cNvSpPr>
            <a:spLocks noGrp="1"/>
          </p:cNvSpPr>
          <p:nvPr>
            <p:ph type="dt" sz="half" idx="10"/>
          </p:nvPr>
        </p:nvSpPr>
        <p:spPr/>
        <p:txBody>
          <a:bodyPr/>
          <a:lstStyle/>
          <a:p>
            <a:fld id="{CBAA67EC-E839-4954-945B-7A75E6B6EEEA}" type="datetimeFigureOut">
              <a:rPr lang="en-GB" smtClean="0"/>
              <a:t>07/11/2022</a:t>
            </a:fld>
            <a:endParaRPr lang="en-GB"/>
          </a:p>
        </p:txBody>
      </p:sp>
      <p:sp>
        <p:nvSpPr>
          <p:cNvPr id="6" name="Footer Placeholder 5">
            <a:extLst>
              <a:ext uri="{FF2B5EF4-FFF2-40B4-BE49-F238E27FC236}">
                <a16:creationId xmlns:a16="http://schemas.microsoft.com/office/drawing/2014/main" id="{AFEC2EEC-A461-F246-B905-F49F0F521B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8C53449-556E-5BB7-07BC-FA39825F8D79}"/>
              </a:ext>
            </a:extLst>
          </p:cNvPr>
          <p:cNvSpPr>
            <a:spLocks noGrp="1"/>
          </p:cNvSpPr>
          <p:nvPr>
            <p:ph type="sldNum" sz="quarter" idx="12"/>
          </p:nvPr>
        </p:nvSpPr>
        <p:spPr/>
        <p:txBody>
          <a:bodyPr/>
          <a:lstStyle/>
          <a:p>
            <a:fld id="{22D7218D-5B57-4A44-81BC-A8556E28BC31}" type="slidenum">
              <a:rPr lang="en-GB" smtClean="0"/>
              <a:t>‹#›</a:t>
            </a:fld>
            <a:endParaRPr lang="en-GB"/>
          </a:p>
        </p:txBody>
      </p:sp>
    </p:spTree>
    <p:extLst>
      <p:ext uri="{BB962C8B-B14F-4D97-AF65-F5344CB8AC3E}">
        <p14:creationId xmlns:p14="http://schemas.microsoft.com/office/powerpoint/2010/main" val="2871420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96E432-D672-9A5B-4C82-A38414D431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B9C1805-D3FF-47EE-8399-B67D827612D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79307D6-1EE7-7CF3-7F22-733643F29B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AA67EC-E839-4954-945B-7A75E6B6EEEA}" type="datetimeFigureOut">
              <a:rPr lang="en-GB" smtClean="0"/>
              <a:t>07/11/2022</a:t>
            </a:fld>
            <a:endParaRPr lang="en-GB"/>
          </a:p>
        </p:txBody>
      </p:sp>
      <p:sp>
        <p:nvSpPr>
          <p:cNvPr id="5" name="Footer Placeholder 4">
            <a:extLst>
              <a:ext uri="{FF2B5EF4-FFF2-40B4-BE49-F238E27FC236}">
                <a16:creationId xmlns:a16="http://schemas.microsoft.com/office/drawing/2014/main" id="{32148DBC-58E9-108B-0732-CF39A40EF18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75DE9A-D66F-957B-A915-946BC8B5641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D7218D-5B57-4A44-81BC-A8556E28BC31}" type="slidenum">
              <a:rPr lang="en-GB" smtClean="0"/>
              <a:t>‹#›</a:t>
            </a:fld>
            <a:endParaRPr lang="en-GB"/>
          </a:p>
        </p:txBody>
      </p:sp>
    </p:spTree>
    <p:extLst>
      <p:ext uri="{BB962C8B-B14F-4D97-AF65-F5344CB8AC3E}">
        <p14:creationId xmlns:p14="http://schemas.microsoft.com/office/powerpoint/2010/main" val="40176272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8D2D3-0305-BB13-91B6-D6CCBA92A1C0}"/>
              </a:ext>
            </a:extLst>
          </p:cNvPr>
          <p:cNvSpPr>
            <a:spLocks noGrp="1"/>
          </p:cNvSpPr>
          <p:nvPr>
            <p:ph type="title"/>
          </p:nvPr>
        </p:nvSpPr>
        <p:spPr>
          <a:xfrm>
            <a:off x="838200" y="2766218"/>
            <a:ext cx="5000625" cy="1325563"/>
          </a:xfrm>
        </p:spPr>
        <p:txBody>
          <a:bodyPr>
            <a:normAutofit fontScale="90000"/>
          </a:bodyPr>
          <a:lstStyle/>
          <a:p>
            <a:r>
              <a:rPr lang="en-US" dirty="0">
                <a:solidFill>
                  <a:srgbClr val="C00000"/>
                </a:solidFill>
              </a:rPr>
              <a:t>In your opinion, does this artwork depicting Michael Cassio fit with his characterization in Act 3 Scene 1?</a:t>
            </a:r>
            <a:br>
              <a:rPr lang="en-US" dirty="0"/>
            </a:br>
            <a:br>
              <a:rPr lang="en-US" dirty="0"/>
            </a:br>
            <a:r>
              <a:rPr lang="en-US" dirty="0"/>
              <a:t>Why/not?</a:t>
            </a:r>
            <a:endParaRPr lang="en-GB" dirty="0"/>
          </a:p>
        </p:txBody>
      </p:sp>
      <p:pic>
        <p:nvPicPr>
          <p:cNvPr id="4" name="Picture 3">
            <a:extLst>
              <a:ext uri="{FF2B5EF4-FFF2-40B4-BE49-F238E27FC236}">
                <a16:creationId xmlns:a16="http://schemas.microsoft.com/office/drawing/2014/main" id="{86A723ED-C124-41D9-9D67-71A16138EA5C}"/>
              </a:ext>
            </a:extLst>
          </p:cNvPr>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47000"/>
                    </a14:imgEffect>
                  </a14:imgLayer>
                </a14:imgProps>
              </a:ext>
            </a:extLst>
          </a:blip>
          <a:srcRect t="10604"/>
          <a:stretch/>
        </p:blipFill>
        <p:spPr>
          <a:xfrm>
            <a:off x="6457950" y="685800"/>
            <a:ext cx="5000625" cy="5781676"/>
          </a:xfrm>
          <a:prstGeom prst="rect">
            <a:avLst/>
          </a:prstGeom>
        </p:spPr>
      </p:pic>
    </p:spTree>
    <p:extLst>
      <p:ext uri="{BB962C8B-B14F-4D97-AF65-F5344CB8AC3E}">
        <p14:creationId xmlns:p14="http://schemas.microsoft.com/office/powerpoint/2010/main" val="2363897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B1CCF-4A3B-A4ED-7314-419A1DD9EFDE}"/>
              </a:ext>
            </a:extLst>
          </p:cNvPr>
          <p:cNvSpPr>
            <a:spLocks noGrp="1"/>
          </p:cNvSpPr>
          <p:nvPr>
            <p:ph type="ctrTitle"/>
          </p:nvPr>
        </p:nvSpPr>
        <p:spPr/>
        <p:txBody>
          <a:bodyPr>
            <a:normAutofit fontScale="90000"/>
          </a:bodyPr>
          <a:lstStyle/>
          <a:p>
            <a:r>
              <a:rPr lang="en-US" b="1" u="sng" dirty="0"/>
              <a:t>What’s going on at the beginning of Act 3 Scene 3?</a:t>
            </a:r>
            <a:endParaRPr lang="en-GB" b="1" u="sng" dirty="0"/>
          </a:p>
        </p:txBody>
      </p:sp>
      <p:sp>
        <p:nvSpPr>
          <p:cNvPr id="3" name="Subtitle 2">
            <a:extLst>
              <a:ext uri="{FF2B5EF4-FFF2-40B4-BE49-F238E27FC236}">
                <a16:creationId xmlns:a16="http://schemas.microsoft.com/office/drawing/2014/main" id="{2F86E230-DE51-BC4A-09E4-1E8C1AF44C82}"/>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96237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EDAA261-91A8-184B-5A24-DD423F342476}"/>
              </a:ext>
            </a:extLst>
          </p:cNvPr>
          <p:cNvSpPr>
            <a:spLocks noGrp="1"/>
          </p:cNvSpPr>
          <p:nvPr>
            <p:ph idx="1"/>
          </p:nvPr>
        </p:nvSpPr>
        <p:spPr>
          <a:xfrm>
            <a:off x="-1" y="0"/>
            <a:ext cx="6095999" cy="6858000"/>
          </a:xfrm>
        </p:spPr>
        <p:txBody>
          <a:bodyPr>
            <a:noAutofit/>
          </a:bodyPr>
          <a:lstStyle/>
          <a:p>
            <a:pPr marL="0" indent="0" algn="l" fontAlgn="base">
              <a:buNone/>
            </a:pPr>
            <a:r>
              <a:rPr lang="en-US" sz="950" b="1" i="0" u="sng" dirty="0">
                <a:solidFill>
                  <a:srgbClr val="333333"/>
                </a:solidFill>
                <a:effectLst/>
                <a:latin typeface="open sans" panose="020B0606030504020204" pitchFamily="34" charset="0"/>
              </a:rPr>
              <a:t>Act 3 Scene 2</a:t>
            </a:r>
          </a:p>
          <a:p>
            <a:pPr marL="0" indent="0" algn="l" fontAlgn="base">
              <a:buNone/>
            </a:pPr>
            <a:r>
              <a:rPr lang="en-US" sz="950" b="0" i="0" dirty="0">
                <a:solidFill>
                  <a:srgbClr val="333333"/>
                </a:solidFill>
                <a:effectLst/>
                <a:latin typeface="open sans" panose="020B0606030504020204" pitchFamily="34" charset="0"/>
              </a:rPr>
              <a:t>Othello was about to inspect Cyprus’ fortifications. He gave Iago some letters. ‘Give these to the ship’s captain, Iago. They’re my reports to the senate. Then come back to me. I’ll be on the battlements.’</a:t>
            </a:r>
          </a:p>
          <a:p>
            <a:pPr marL="0" indent="0" algn="l" fontAlgn="base">
              <a:buNone/>
            </a:pPr>
            <a:r>
              <a:rPr lang="en-US" sz="950" b="0" i="0" dirty="0">
                <a:solidFill>
                  <a:srgbClr val="333333"/>
                </a:solidFill>
                <a:effectLst/>
                <a:latin typeface="open sans" panose="020B0606030504020204" pitchFamily="34" charset="0"/>
              </a:rPr>
              <a:t>‘Very good, my lord,’ said Iago.</a:t>
            </a:r>
          </a:p>
          <a:p>
            <a:pPr marL="0" indent="0" algn="l" fontAlgn="base">
              <a:buNone/>
            </a:pPr>
            <a:r>
              <a:rPr lang="en-US" sz="950" b="0" i="0" dirty="0">
                <a:solidFill>
                  <a:srgbClr val="333333"/>
                </a:solidFill>
                <a:effectLst/>
                <a:latin typeface="open sans" panose="020B0606030504020204" pitchFamily="34" charset="0"/>
              </a:rPr>
              <a:t>‘Come on, then gentlemen, shall we look at these fortifications?’ said Othello.</a:t>
            </a:r>
            <a:endParaRPr lang="en-US" sz="950" dirty="0">
              <a:solidFill>
                <a:srgbClr val="333333"/>
              </a:solidFill>
              <a:latin typeface="open sans" panose="020B0606030504020204" pitchFamily="34" charset="0"/>
            </a:endParaRPr>
          </a:p>
          <a:p>
            <a:pPr marL="0" indent="0" algn="l" fontAlgn="base">
              <a:buNone/>
            </a:pPr>
            <a:r>
              <a:rPr lang="en-US" sz="950" b="1" i="0" u="sng" dirty="0">
                <a:solidFill>
                  <a:srgbClr val="333333"/>
                </a:solidFill>
                <a:effectLst/>
                <a:latin typeface="open sans" panose="020B0606030504020204" pitchFamily="34" charset="0"/>
              </a:rPr>
              <a:t>Act 3 Scene 3 (part 1 of 3)</a:t>
            </a:r>
          </a:p>
          <a:p>
            <a:pPr marL="0" indent="0" algn="l" fontAlgn="base">
              <a:buNone/>
            </a:pPr>
            <a:r>
              <a:rPr lang="en-US" sz="950" b="0" i="0" dirty="0">
                <a:solidFill>
                  <a:srgbClr val="333333"/>
                </a:solidFill>
                <a:effectLst/>
                <a:latin typeface="open sans" panose="020B0606030504020204" pitchFamily="34" charset="0"/>
              </a:rPr>
              <a:t>Emilia, Desdemona and Cassio sat in the state reception room. ‘You can be sure, good Cassio,’ Desdemona was saying, ‘I’ll do everything I can for you.’</a:t>
            </a:r>
          </a:p>
          <a:p>
            <a:pPr marL="0" indent="0" algn="l" fontAlgn="base">
              <a:buNone/>
            </a:pPr>
            <a:r>
              <a:rPr lang="en-US" sz="950" b="0" i="0" dirty="0">
                <a:solidFill>
                  <a:srgbClr val="333333"/>
                </a:solidFill>
                <a:effectLst/>
                <a:latin typeface="open sans" panose="020B0606030504020204" pitchFamily="34" charset="0"/>
              </a:rPr>
              <a:t>‘Please do, good madam,’ said Emilia. ‘I know this has upset my husband as if it were he this has happened to.’</a:t>
            </a:r>
          </a:p>
          <a:p>
            <a:pPr marL="0" indent="0" algn="l" fontAlgn="base">
              <a:buNone/>
            </a:pPr>
            <a:r>
              <a:rPr lang="en-US" sz="950" b="0" i="0" dirty="0">
                <a:solidFill>
                  <a:srgbClr val="333333"/>
                </a:solidFill>
                <a:effectLst/>
                <a:latin typeface="open sans" panose="020B0606030504020204" pitchFamily="34" charset="0"/>
              </a:rPr>
              <a:t>‘Oh, that’s an honest fellow!’ said Desdemona. ‘Don’t worry, Cassio, I’ll make sure that you and my husband are as friendly as you were.’</a:t>
            </a:r>
          </a:p>
          <a:p>
            <a:pPr marL="0" indent="0" algn="l" fontAlgn="base">
              <a:buNone/>
            </a:pPr>
            <a:r>
              <a:rPr lang="en-US" sz="950" b="0" i="0" dirty="0">
                <a:solidFill>
                  <a:srgbClr val="333333"/>
                </a:solidFill>
                <a:effectLst/>
                <a:latin typeface="open sans" panose="020B0606030504020204" pitchFamily="34" charset="0"/>
              </a:rPr>
              <a:t>‘Generous madam,’ said Cassio. ‘Whatever happens to Michael Cassio, he will always be your true servant. ’Desdemona squeezed his hand. ‘I know. Thank you. You love my lord. You’ve known him a long time and it’s certain that he won’t distance himself more than is diplomatically necessary.’</a:t>
            </a:r>
          </a:p>
          <a:p>
            <a:pPr marL="0" indent="0" algn="l" fontAlgn="base">
              <a:buNone/>
            </a:pPr>
            <a:r>
              <a:rPr lang="en-US" sz="950" b="0" i="0" dirty="0">
                <a:solidFill>
                  <a:srgbClr val="333333"/>
                </a:solidFill>
                <a:effectLst/>
                <a:latin typeface="open sans" panose="020B0606030504020204" pitchFamily="34" charset="0"/>
              </a:rPr>
              <a:t>Cassio frowned. ‘Yes, but that diplomacy might last so long, or become so watered down, or be overtaken by events, so that I not being there, and someone else taking my place, my General will forget me.’</a:t>
            </a:r>
          </a:p>
          <a:p>
            <a:pPr marL="0" indent="0" algn="l" fontAlgn="base">
              <a:buNone/>
            </a:pPr>
            <a:r>
              <a:rPr lang="en-US" sz="950" b="0" i="0" dirty="0">
                <a:solidFill>
                  <a:srgbClr val="333333"/>
                </a:solidFill>
                <a:effectLst/>
                <a:latin typeface="open sans" panose="020B0606030504020204" pitchFamily="34" charset="0"/>
              </a:rPr>
              <a:t>‘Don’t think that,’ said Desdemona. ‘In front of Emilia I promise you your place. Be sure that if I say I’ll do something I’ll do it to the last letter. I’ll give him no peace. I’ll keep my eye on it and talk him to death. His bed will be like a school and his dinner table a confessional. I’ll intermingle everything he</a:t>
            </a:r>
            <a:br>
              <a:rPr lang="en-US" sz="950" b="0" i="0" dirty="0">
                <a:solidFill>
                  <a:srgbClr val="333333"/>
                </a:solidFill>
                <a:effectLst/>
                <a:latin typeface="open sans" panose="020B0606030504020204" pitchFamily="34" charset="0"/>
              </a:rPr>
            </a:br>
            <a:r>
              <a:rPr lang="en-US" sz="950" b="0" i="0" dirty="0">
                <a:solidFill>
                  <a:srgbClr val="333333"/>
                </a:solidFill>
                <a:effectLst/>
                <a:latin typeface="open sans" panose="020B0606030504020204" pitchFamily="34" charset="0"/>
              </a:rPr>
              <a:t>does with Cassio’s suit. So, cheer up, Cassio, because your advocate will die rather than give up.’</a:t>
            </a:r>
          </a:p>
          <a:p>
            <a:pPr marL="0" indent="0" algn="l" fontAlgn="base">
              <a:buNone/>
            </a:pPr>
            <a:r>
              <a:rPr lang="en-US" sz="950" b="0" i="0" dirty="0">
                <a:solidFill>
                  <a:srgbClr val="333333"/>
                </a:solidFill>
                <a:effectLst/>
                <a:latin typeface="open sans" panose="020B0606030504020204" pitchFamily="34" charset="0"/>
              </a:rPr>
              <a:t>Emilia glanced towards the door. ‘Madam,’ she said, ‘here comes my lord.’ Cassio looked uncomfortable. ‘Madam, I’ll go now,’ he said and stood up. ‘Why?’ Desdemona stretched out her hand. ‘Stay and hear me speak.’</a:t>
            </a:r>
          </a:p>
          <a:p>
            <a:pPr marL="0" indent="0" algn="l" fontAlgn="base">
              <a:buNone/>
            </a:pPr>
            <a:r>
              <a:rPr lang="en-US" sz="950" b="0" i="0" dirty="0">
                <a:solidFill>
                  <a:srgbClr val="333333"/>
                </a:solidFill>
                <a:effectLst/>
                <a:latin typeface="open sans" panose="020B0606030504020204" pitchFamily="34" charset="0"/>
              </a:rPr>
              <a:t>‘Madam,’ he said. ‘Not now. I’m very uneasy – I don’t feel up to it.’</a:t>
            </a:r>
          </a:p>
          <a:p>
            <a:pPr marL="0" indent="0" algn="l" fontAlgn="base">
              <a:buNone/>
            </a:pPr>
            <a:r>
              <a:rPr lang="en-US" sz="950" b="0" i="0" dirty="0">
                <a:solidFill>
                  <a:srgbClr val="333333"/>
                </a:solidFill>
                <a:effectLst/>
                <a:latin typeface="open sans" panose="020B0606030504020204" pitchFamily="34" charset="0"/>
              </a:rPr>
              <a:t>‘Well, if you insist,’ she said, as he left by the other door. Iago stopped Othello at the door. ‘Ha,’ he said. ‘I don’t like that!’</a:t>
            </a:r>
          </a:p>
          <a:p>
            <a:pPr marL="0" indent="0" algn="l" fontAlgn="base">
              <a:buNone/>
            </a:pPr>
            <a:r>
              <a:rPr lang="en-US" sz="950" b="0" i="0" dirty="0">
                <a:solidFill>
                  <a:srgbClr val="333333"/>
                </a:solidFill>
                <a:effectLst/>
                <a:latin typeface="open sans" panose="020B0606030504020204" pitchFamily="34" charset="0"/>
              </a:rPr>
              <a:t>‘What?’ said Othello. Iago shook his head. ‘Oh it’s nothing. Or perhaps … No, I don’t know.’</a:t>
            </a:r>
          </a:p>
          <a:p>
            <a:pPr marL="0" indent="0" algn="l" fontAlgn="base">
              <a:buNone/>
            </a:pPr>
            <a:r>
              <a:rPr lang="en-US" sz="950" b="0" i="0" dirty="0">
                <a:solidFill>
                  <a:srgbClr val="333333"/>
                </a:solidFill>
                <a:effectLst/>
                <a:latin typeface="open sans" panose="020B0606030504020204" pitchFamily="34" charset="0"/>
              </a:rPr>
              <a:t>‘Wasn’t that Cassio just leaving my wife?’</a:t>
            </a:r>
          </a:p>
          <a:p>
            <a:pPr marL="0" indent="0" algn="l" fontAlgn="base">
              <a:buNone/>
            </a:pPr>
            <a:r>
              <a:rPr lang="en-US" sz="950" b="0" i="0" dirty="0">
                <a:solidFill>
                  <a:srgbClr val="333333"/>
                </a:solidFill>
                <a:effectLst/>
                <a:latin typeface="open sans" panose="020B0606030504020204" pitchFamily="34" charset="0"/>
              </a:rPr>
              <a:t>‘Cassio, my lord? No, surely not. I can’t believe Cassio would sneak away so guiltily, seeing you coming.’</a:t>
            </a:r>
          </a:p>
          <a:p>
            <a:pPr marL="0" indent="0" algn="l" fontAlgn="base">
              <a:buNone/>
            </a:pPr>
            <a:r>
              <a:rPr lang="en-US" sz="950" b="0" i="0" dirty="0">
                <a:solidFill>
                  <a:srgbClr val="333333"/>
                </a:solidFill>
                <a:effectLst/>
                <a:latin typeface="open sans" panose="020B0606030504020204" pitchFamily="34" charset="0"/>
              </a:rPr>
              <a:t>‘I really do think it was him.’ Desdemona walked across the room to them. ‘Hello, my lord. I’ve just been talking to a petitioner here – someone who’s languishing in your displeasure.’</a:t>
            </a:r>
          </a:p>
          <a:p>
            <a:pPr marL="0" indent="0" fontAlgn="base">
              <a:buNone/>
            </a:pPr>
            <a:r>
              <a:rPr lang="en-US" sz="1000" b="0" i="0" dirty="0">
                <a:solidFill>
                  <a:srgbClr val="333333"/>
                </a:solidFill>
                <a:effectLst/>
                <a:latin typeface="open sans" panose="020B0606030504020204" pitchFamily="34" charset="0"/>
              </a:rPr>
              <a:t>Who do you mean?’</a:t>
            </a:r>
          </a:p>
          <a:p>
            <a:pPr marL="0" indent="0" algn="l" fontAlgn="base">
              <a:buNone/>
            </a:pPr>
            <a:endParaRPr lang="en-US" sz="950" b="1" i="0" u="sng" dirty="0">
              <a:solidFill>
                <a:srgbClr val="333333"/>
              </a:solidFill>
              <a:effectLst/>
              <a:latin typeface="open sans" panose="020B0606030504020204" pitchFamily="34" charset="0"/>
            </a:endParaRPr>
          </a:p>
        </p:txBody>
      </p:sp>
      <p:sp>
        <p:nvSpPr>
          <p:cNvPr id="2" name="Content Placeholder 2">
            <a:extLst>
              <a:ext uri="{FF2B5EF4-FFF2-40B4-BE49-F238E27FC236}">
                <a16:creationId xmlns:a16="http://schemas.microsoft.com/office/drawing/2014/main" id="{B93076AB-9F47-3FEA-431B-A4AE46D8DEB6}"/>
              </a:ext>
            </a:extLst>
          </p:cNvPr>
          <p:cNvSpPr txBox="1">
            <a:spLocks/>
          </p:cNvSpPr>
          <p:nvPr/>
        </p:nvSpPr>
        <p:spPr>
          <a:xfrm>
            <a:off x="6018246" y="-37324"/>
            <a:ext cx="6251510" cy="685800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fontAlgn="base">
              <a:buNone/>
            </a:pPr>
            <a:r>
              <a:rPr lang="en-US" sz="900" b="0" i="0" dirty="0">
                <a:solidFill>
                  <a:srgbClr val="333333"/>
                </a:solidFill>
                <a:effectLst/>
                <a:latin typeface="open sans" panose="020B0606030504020204" pitchFamily="34" charset="0"/>
              </a:rPr>
              <a:t>‘ ‘Your Lieutenant, Cassio, of course. If I have any power to influence you, accept his apology because if he isn’t a man who truly loves you and only errs in ignorance and not out of malice then I’m no judge of honesty. I beg of you, call him back.’</a:t>
            </a:r>
          </a:p>
          <a:p>
            <a:pPr marL="0" indent="0" algn="l" fontAlgn="base">
              <a:buNone/>
            </a:pPr>
            <a:r>
              <a:rPr lang="en-US" sz="900" b="0" i="0" dirty="0">
                <a:solidFill>
                  <a:srgbClr val="333333"/>
                </a:solidFill>
                <a:effectLst/>
                <a:latin typeface="open sans" panose="020B0606030504020204" pitchFamily="34" charset="0"/>
              </a:rPr>
              <a:t>‘Did he just leave?’</a:t>
            </a:r>
          </a:p>
          <a:p>
            <a:pPr marL="0" indent="0" algn="l" fontAlgn="base">
              <a:buNone/>
            </a:pPr>
            <a:r>
              <a:rPr lang="en-US" sz="900" b="0" i="0" dirty="0">
                <a:solidFill>
                  <a:srgbClr val="333333"/>
                </a:solidFill>
                <a:effectLst/>
                <a:latin typeface="open sans" panose="020B0606030504020204" pitchFamily="34" charset="0"/>
              </a:rPr>
              <a:t>‘Yes. So humiliated that he’s made me sad. Dearest love, call him back.’</a:t>
            </a:r>
          </a:p>
          <a:p>
            <a:pPr marL="0" indent="0" algn="l" fontAlgn="base">
              <a:buNone/>
            </a:pPr>
            <a:r>
              <a:rPr lang="en-US" sz="900" b="0" i="0" dirty="0">
                <a:solidFill>
                  <a:srgbClr val="333333"/>
                </a:solidFill>
                <a:effectLst/>
                <a:latin typeface="open sans" panose="020B0606030504020204" pitchFamily="34" charset="0"/>
              </a:rPr>
              <a:t>Othello kissed her. ‘Not now, sweet Desdemona. Some other time.’</a:t>
            </a:r>
          </a:p>
          <a:p>
            <a:pPr marL="0" indent="0" algn="l" fontAlgn="base">
              <a:buNone/>
            </a:pPr>
            <a:r>
              <a:rPr lang="en-US" sz="900" b="0" i="0" dirty="0">
                <a:solidFill>
                  <a:srgbClr val="333333"/>
                </a:solidFill>
                <a:effectLst/>
                <a:latin typeface="open sans" panose="020B0606030504020204" pitchFamily="34" charset="0"/>
              </a:rPr>
              <a:t>‘But will it be soon?’</a:t>
            </a:r>
          </a:p>
          <a:p>
            <a:pPr marL="0" indent="0" algn="l" fontAlgn="base">
              <a:buNone/>
            </a:pPr>
            <a:r>
              <a:rPr lang="en-US" sz="900" b="0" i="0" dirty="0">
                <a:solidFill>
                  <a:srgbClr val="333333"/>
                </a:solidFill>
                <a:effectLst/>
                <a:latin typeface="open sans" panose="020B0606030504020204" pitchFamily="34" charset="0"/>
              </a:rPr>
              <a:t>‘Very soon, Sweet, just for you.’</a:t>
            </a:r>
          </a:p>
          <a:p>
            <a:pPr marL="0" indent="0" algn="l" fontAlgn="base">
              <a:buNone/>
            </a:pPr>
            <a:r>
              <a:rPr lang="en-US" sz="900" b="0" i="0" dirty="0">
                <a:solidFill>
                  <a:srgbClr val="333333"/>
                </a:solidFill>
                <a:effectLst/>
                <a:latin typeface="open sans" panose="020B0606030504020204" pitchFamily="34" charset="0"/>
              </a:rPr>
              <a:t>‘Tonight, at supper?’</a:t>
            </a:r>
          </a:p>
          <a:p>
            <a:pPr marL="0" indent="0" algn="l" fontAlgn="base">
              <a:buNone/>
            </a:pPr>
            <a:r>
              <a:rPr lang="en-US" sz="900" b="0" i="0" dirty="0">
                <a:solidFill>
                  <a:srgbClr val="333333"/>
                </a:solidFill>
                <a:effectLst/>
                <a:latin typeface="open sans" panose="020B0606030504020204" pitchFamily="34" charset="0"/>
              </a:rPr>
              <a:t>‘No, not tonight.’</a:t>
            </a:r>
          </a:p>
          <a:p>
            <a:pPr marL="0" indent="0" algn="l" fontAlgn="base">
              <a:buNone/>
            </a:pPr>
            <a:r>
              <a:rPr lang="en-US" sz="900" b="0" i="0" dirty="0">
                <a:solidFill>
                  <a:srgbClr val="333333"/>
                </a:solidFill>
                <a:effectLst/>
                <a:latin typeface="open sans" panose="020B0606030504020204" pitchFamily="34" charset="0"/>
              </a:rPr>
              <a:t>‘Tomorrow at dinner?’</a:t>
            </a:r>
          </a:p>
          <a:p>
            <a:pPr marL="0" indent="0" algn="l" fontAlgn="base">
              <a:buNone/>
            </a:pPr>
            <a:r>
              <a:rPr lang="en-US" sz="900" b="0" i="0" dirty="0">
                <a:solidFill>
                  <a:srgbClr val="333333"/>
                </a:solidFill>
                <a:effectLst/>
                <a:latin typeface="open sans" panose="020B0606030504020204" pitchFamily="34" charset="0"/>
              </a:rPr>
              <a:t>‘I won’t be dining at home. I’m meeting the captains at the citadel.’ Desdemona put her arms around his neck. ‘Come on, tomorrow night or Tuesday morning, or Tuesday noon, or night; on Wednesday night. I beg of you, name the time, but don’t let it exceed three days. I’m telling you, he’s penitent, even though his offence can’t be considered something to warrant a serious punishment, although I can understand that because it’s wartime he should set an example.’ She stroked his beard. ‘When can he come, tell me Othello. I wonder what you would ask me that I would deny you, or stand hesitating like this. What! Michael Cassio, who came wooing with you? And so many times, when I have spoken critically of you, has taken your side. To have so much of a to-do to re-instate him?’</a:t>
            </a:r>
          </a:p>
          <a:p>
            <a:pPr marL="0" indent="0" algn="l" fontAlgn="base">
              <a:buNone/>
            </a:pPr>
            <a:r>
              <a:rPr lang="en-US" sz="900" b="0" i="0" dirty="0">
                <a:solidFill>
                  <a:srgbClr val="333333"/>
                </a:solidFill>
                <a:effectLst/>
                <a:latin typeface="open sans" panose="020B0606030504020204" pitchFamily="34" charset="0"/>
              </a:rPr>
              <a:t>Othello laughed and kissed her. ‘Please, no more; he can come whenever he likes. I won’t deny you anything.’</a:t>
            </a:r>
          </a:p>
          <a:p>
            <a:pPr marL="0" indent="0" algn="l" fontAlgn="base">
              <a:buNone/>
            </a:pPr>
            <a:r>
              <a:rPr lang="en-US" sz="900" b="0" i="0" dirty="0">
                <a:solidFill>
                  <a:srgbClr val="333333"/>
                </a:solidFill>
                <a:effectLst/>
                <a:latin typeface="open sans" panose="020B0606030504020204" pitchFamily="34" charset="0"/>
              </a:rPr>
              <a:t>‘Come on, this isn’t a </a:t>
            </a:r>
            <a:r>
              <a:rPr lang="en-US" sz="900" b="0" i="0" dirty="0" err="1">
                <a:solidFill>
                  <a:srgbClr val="333333"/>
                </a:solidFill>
                <a:effectLst/>
                <a:latin typeface="open sans" panose="020B0606030504020204" pitchFamily="34" charset="0"/>
              </a:rPr>
              <a:t>favour</a:t>
            </a:r>
            <a:r>
              <a:rPr lang="en-US" sz="900" b="0" i="0" dirty="0">
                <a:solidFill>
                  <a:srgbClr val="333333"/>
                </a:solidFill>
                <a:effectLst/>
                <a:latin typeface="open sans" panose="020B0606030504020204" pitchFamily="34" charset="0"/>
              </a:rPr>
              <a:t> to me. It’s as though I would ask you to wear your gloves or eat nourishing food, or keep yourself warm, or ask you to do something in your own interest. No, when there’s something I want out of love it will be more complex and tricky for you and difficult to grant.’</a:t>
            </a:r>
          </a:p>
          <a:p>
            <a:pPr marL="0" indent="0" algn="l" fontAlgn="base">
              <a:buNone/>
            </a:pPr>
            <a:r>
              <a:rPr lang="en-US" sz="900" b="0" i="0" dirty="0">
                <a:solidFill>
                  <a:srgbClr val="333333"/>
                </a:solidFill>
                <a:effectLst/>
                <a:latin typeface="open sans" panose="020B0606030504020204" pitchFamily="34" charset="0"/>
              </a:rPr>
              <a:t>‘I will deny you nothing,’ he said. ‘But I do beg you to give me one thing; that is to give me a little time to myself.’</a:t>
            </a:r>
          </a:p>
          <a:p>
            <a:pPr marL="0" indent="0" algn="l" fontAlgn="base">
              <a:buNone/>
            </a:pPr>
            <a:r>
              <a:rPr lang="en-US" sz="900" b="0" i="0" dirty="0">
                <a:solidFill>
                  <a:srgbClr val="333333"/>
                </a:solidFill>
                <a:effectLst/>
                <a:latin typeface="open sans" panose="020B0606030504020204" pitchFamily="34" charset="0"/>
              </a:rPr>
              <a:t>‘Would I deny you that? No, goodbye, my lord.’</a:t>
            </a:r>
          </a:p>
          <a:p>
            <a:pPr marL="0" indent="0" algn="l" fontAlgn="base">
              <a:buNone/>
            </a:pPr>
            <a:r>
              <a:rPr lang="en-US" sz="900" b="0" i="0" dirty="0">
                <a:solidFill>
                  <a:srgbClr val="333333"/>
                </a:solidFill>
                <a:effectLst/>
                <a:latin typeface="open sans" panose="020B0606030504020204" pitchFamily="34" charset="0"/>
              </a:rPr>
              <a:t>‘Goodbye, my Desdemona, I’ll come to you soon.’</a:t>
            </a:r>
          </a:p>
          <a:p>
            <a:pPr marL="0" indent="0" algn="l" fontAlgn="base">
              <a:buNone/>
            </a:pPr>
            <a:r>
              <a:rPr lang="en-US" sz="900" b="0" i="0" dirty="0">
                <a:solidFill>
                  <a:srgbClr val="333333"/>
                </a:solidFill>
                <a:effectLst/>
                <a:latin typeface="open sans" panose="020B0606030504020204" pitchFamily="34" charset="0"/>
              </a:rPr>
              <a:t>‘Come Emilia.’ Desdemona paused at the door. ‘See? Whatever you want of me I’ll give you.’ Othello watched them go. He muttered, almost to himself. ‘Hell take my soul, but I love you. And when I love you not it will be a return to chaos.’ He stood staring at the closed door. Iago cleared his throat. ‘My noble lord…’</a:t>
            </a:r>
          </a:p>
          <a:p>
            <a:pPr marL="0" indent="0" algn="l" fontAlgn="base">
              <a:buNone/>
            </a:pPr>
            <a:r>
              <a:rPr lang="en-US" sz="900" b="0" i="0" dirty="0">
                <a:solidFill>
                  <a:srgbClr val="333333"/>
                </a:solidFill>
                <a:effectLst/>
                <a:latin typeface="open sans" panose="020B0606030504020204" pitchFamily="34" charset="0"/>
              </a:rPr>
              <a:t>Othello turned. ‘What, Iago?’ Iago spoke slowly, thoughtfully. ‘When you were wooing my lady, did Cassio know of your love?’</a:t>
            </a:r>
          </a:p>
          <a:p>
            <a:pPr marL="0" indent="0" algn="l" fontAlgn="base">
              <a:buNone/>
            </a:pPr>
            <a:r>
              <a:rPr lang="en-US" sz="900" b="0" i="0" dirty="0">
                <a:solidFill>
                  <a:srgbClr val="333333"/>
                </a:solidFill>
                <a:effectLst/>
                <a:latin typeface="open sans" panose="020B0606030504020204" pitchFamily="34" charset="0"/>
              </a:rPr>
              <a:t>‘He did, from beginning to end. Why are you asking?’</a:t>
            </a:r>
          </a:p>
          <a:p>
            <a:pPr marL="0" indent="0" algn="l" fontAlgn="base">
              <a:buNone/>
            </a:pPr>
            <a:r>
              <a:rPr lang="en-US" sz="900" b="0" i="0" dirty="0">
                <a:solidFill>
                  <a:srgbClr val="333333"/>
                </a:solidFill>
                <a:effectLst/>
                <a:latin typeface="open sans" panose="020B0606030504020204" pitchFamily="34" charset="0"/>
              </a:rPr>
              <a:t>‘Just a thought I had. Nothing more.’</a:t>
            </a:r>
          </a:p>
          <a:p>
            <a:pPr marL="0" indent="0" algn="l" fontAlgn="base">
              <a:buNone/>
            </a:pPr>
            <a:r>
              <a:rPr lang="en-US" sz="900" b="0" i="0" dirty="0">
                <a:solidFill>
                  <a:srgbClr val="333333"/>
                </a:solidFill>
                <a:effectLst/>
                <a:latin typeface="open sans" panose="020B0606030504020204" pitchFamily="34" charset="0"/>
              </a:rPr>
              <a:t>‘What thought, Iago?’</a:t>
            </a:r>
          </a:p>
          <a:p>
            <a:pPr marL="0" indent="0" algn="l" fontAlgn="base">
              <a:buNone/>
            </a:pPr>
            <a:r>
              <a:rPr lang="en-US" sz="900" b="0" i="0" dirty="0">
                <a:solidFill>
                  <a:srgbClr val="333333"/>
                </a:solidFill>
                <a:effectLst/>
                <a:latin typeface="open sans" panose="020B0606030504020204" pitchFamily="34" charset="0"/>
              </a:rPr>
              <a:t>‘I didn’t think he knew her.’</a:t>
            </a:r>
          </a:p>
          <a:p>
            <a:pPr marL="0" indent="0" algn="l" fontAlgn="base">
              <a:buNone/>
            </a:pPr>
            <a:endParaRPr lang="en-US" sz="900" b="0" i="0" dirty="0">
              <a:solidFill>
                <a:srgbClr val="333333"/>
              </a:solidFill>
              <a:effectLst/>
              <a:latin typeface="open sans" panose="020B0606030504020204" pitchFamily="34" charset="0"/>
            </a:endParaRPr>
          </a:p>
        </p:txBody>
      </p:sp>
    </p:spTree>
    <p:extLst>
      <p:ext uri="{BB962C8B-B14F-4D97-AF65-F5344CB8AC3E}">
        <p14:creationId xmlns:p14="http://schemas.microsoft.com/office/powerpoint/2010/main" val="2057263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7892EF0-F4F9-45B0-84E0-ABF3A4A42ADE}"/>
              </a:ext>
            </a:extLst>
          </p:cNvPr>
          <p:cNvPicPr>
            <a:picLocks noChangeAspect="1"/>
          </p:cNvPicPr>
          <p:nvPr/>
        </p:nvPicPr>
        <p:blipFill>
          <a:blip r:embed="rId2"/>
          <a:stretch>
            <a:fillRect/>
          </a:stretch>
        </p:blipFill>
        <p:spPr>
          <a:xfrm>
            <a:off x="372253" y="1973716"/>
            <a:ext cx="2910568" cy="2910568"/>
          </a:xfrm>
          <a:prstGeom prst="rect">
            <a:avLst/>
          </a:prstGeom>
        </p:spPr>
      </p:pic>
      <p:pic>
        <p:nvPicPr>
          <p:cNvPr id="3" name="Picture 2">
            <a:extLst>
              <a:ext uri="{FF2B5EF4-FFF2-40B4-BE49-F238E27FC236}">
                <a16:creationId xmlns:a16="http://schemas.microsoft.com/office/drawing/2014/main" id="{92F8467C-38D1-E8F7-8193-7634F49391F0}"/>
              </a:ext>
            </a:extLst>
          </p:cNvPr>
          <p:cNvPicPr>
            <a:picLocks noChangeAspect="1"/>
          </p:cNvPicPr>
          <p:nvPr/>
        </p:nvPicPr>
        <p:blipFill>
          <a:blip r:embed="rId3"/>
          <a:stretch>
            <a:fillRect/>
          </a:stretch>
        </p:blipFill>
        <p:spPr>
          <a:xfrm>
            <a:off x="4179143" y="1427388"/>
            <a:ext cx="7564016" cy="4254759"/>
          </a:xfrm>
          <a:prstGeom prst="rect">
            <a:avLst/>
          </a:prstGeom>
          <a:ln>
            <a:solidFill>
              <a:schemeClr val="tx1"/>
            </a:solidFill>
          </a:ln>
        </p:spPr>
      </p:pic>
    </p:spTree>
    <p:extLst>
      <p:ext uri="{BB962C8B-B14F-4D97-AF65-F5344CB8AC3E}">
        <p14:creationId xmlns:p14="http://schemas.microsoft.com/office/powerpoint/2010/main" val="8099669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DEBE27-1F81-0253-B734-1734BCA680F5}"/>
              </a:ext>
            </a:extLst>
          </p:cNvPr>
          <p:cNvSpPr>
            <a:spLocks noGrp="1"/>
          </p:cNvSpPr>
          <p:nvPr>
            <p:ph type="title"/>
          </p:nvPr>
        </p:nvSpPr>
        <p:spPr/>
        <p:txBody>
          <a:bodyPr/>
          <a:lstStyle/>
          <a:p>
            <a:r>
              <a:rPr lang="en-US" dirty="0"/>
              <a:t>How does Shakespeare make this a memorable moment in the play?</a:t>
            </a:r>
            <a:endParaRPr lang="en-GB" dirty="0"/>
          </a:p>
        </p:txBody>
      </p:sp>
      <p:sp>
        <p:nvSpPr>
          <p:cNvPr id="5" name="TextBox 4">
            <a:extLst>
              <a:ext uri="{FF2B5EF4-FFF2-40B4-BE49-F238E27FC236}">
                <a16:creationId xmlns:a16="http://schemas.microsoft.com/office/drawing/2014/main" id="{512E4DD5-C59B-0E59-92B7-7FE83FEB07A2}"/>
              </a:ext>
            </a:extLst>
          </p:cNvPr>
          <p:cNvSpPr txBox="1"/>
          <p:nvPr/>
        </p:nvSpPr>
        <p:spPr>
          <a:xfrm>
            <a:off x="6206930" y="2366434"/>
            <a:ext cx="5604588" cy="3477875"/>
          </a:xfrm>
          <a:prstGeom prst="rect">
            <a:avLst/>
          </a:prstGeom>
          <a:noFill/>
        </p:spPr>
        <p:txBody>
          <a:bodyPr wrap="square" rtlCol="0">
            <a:spAutoFit/>
          </a:bodyPr>
          <a:lstStyle/>
          <a:p>
            <a:r>
              <a:rPr lang="en-US" sz="2200" dirty="0"/>
              <a:t>One thing Shakespeare does to make this a memorable moment in the play is…</a:t>
            </a:r>
          </a:p>
          <a:p>
            <a:r>
              <a:rPr lang="en-US" sz="2200" dirty="0"/>
              <a:t>A quote that supports this would be…</a:t>
            </a:r>
          </a:p>
          <a:p>
            <a:r>
              <a:rPr lang="en-US" sz="2200" dirty="0"/>
              <a:t>This quote demonstrates my point because…</a:t>
            </a:r>
          </a:p>
          <a:p>
            <a:endParaRPr lang="en-US" sz="2200" dirty="0"/>
          </a:p>
          <a:p>
            <a:r>
              <a:rPr lang="en-US" sz="2200" dirty="0"/>
              <a:t>Another thing Shakespeare does to make this a memorable moment in the play is…</a:t>
            </a:r>
          </a:p>
          <a:p>
            <a:r>
              <a:rPr lang="en-US" sz="2200" dirty="0"/>
              <a:t>A quote that supports this would be…</a:t>
            </a:r>
          </a:p>
          <a:p>
            <a:r>
              <a:rPr lang="en-US" sz="2200" dirty="0"/>
              <a:t>This quote supports what I am saying because…</a:t>
            </a:r>
          </a:p>
        </p:txBody>
      </p:sp>
      <p:pic>
        <p:nvPicPr>
          <p:cNvPr id="3" name="Picture 2">
            <a:extLst>
              <a:ext uri="{FF2B5EF4-FFF2-40B4-BE49-F238E27FC236}">
                <a16:creationId xmlns:a16="http://schemas.microsoft.com/office/drawing/2014/main" id="{EE816C53-1D71-7E31-CCA4-8134CA9212AB}"/>
              </a:ext>
            </a:extLst>
          </p:cNvPr>
          <p:cNvPicPr>
            <a:picLocks noChangeAspect="1"/>
          </p:cNvPicPr>
          <p:nvPr/>
        </p:nvPicPr>
        <p:blipFill>
          <a:blip r:embed="rId2"/>
          <a:stretch>
            <a:fillRect/>
          </a:stretch>
        </p:blipFill>
        <p:spPr>
          <a:xfrm>
            <a:off x="610292" y="2593715"/>
            <a:ext cx="5374780" cy="3023314"/>
          </a:xfrm>
          <a:prstGeom prst="rect">
            <a:avLst/>
          </a:prstGeom>
          <a:ln>
            <a:solidFill>
              <a:schemeClr val="tx1"/>
            </a:solidFill>
          </a:ln>
        </p:spPr>
      </p:pic>
    </p:spTree>
    <p:extLst>
      <p:ext uri="{BB962C8B-B14F-4D97-AF65-F5344CB8AC3E}">
        <p14:creationId xmlns:p14="http://schemas.microsoft.com/office/powerpoint/2010/main" val="2830884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erlin Sans">
      <a:majorFont>
        <a:latin typeface="Berlin Sans FB"/>
        <a:ea typeface=""/>
        <a:cs typeface=""/>
      </a:majorFont>
      <a:minorFont>
        <a:latin typeface="Berlin Sans FB"/>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TotalTime>
  <Words>1300</Words>
  <Application>Microsoft Office PowerPoint</Application>
  <PresentationFormat>Widescreen</PresentationFormat>
  <Paragraphs>50</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Berlin Sans FB</vt:lpstr>
      <vt:lpstr>open sans</vt:lpstr>
      <vt:lpstr>Office Theme</vt:lpstr>
      <vt:lpstr>In your opinion, does this artwork depicting Michael Cassio fit with his characterization in Act 3 Scene 1?  Why/not?</vt:lpstr>
      <vt:lpstr>What’s going on at the beginning of Act 3 Scene 3?</vt:lpstr>
      <vt:lpstr>PowerPoint Presentation</vt:lpstr>
      <vt:lpstr>PowerPoint Presentation</vt:lpstr>
      <vt:lpstr>How does Shakespeare make this a memorable moment in the play?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the key features of Act 3, Scene 1?</dc:title>
  <dc:creator>Andy Roberts</dc:creator>
  <cp:lastModifiedBy>Andy Roberts</cp:lastModifiedBy>
  <cp:revision>4</cp:revision>
  <dcterms:created xsi:type="dcterms:W3CDTF">2022-11-07T12:15:14Z</dcterms:created>
  <dcterms:modified xsi:type="dcterms:W3CDTF">2022-11-07T15:40:09Z</dcterms:modified>
</cp:coreProperties>
</file>