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91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3AFB-D941-2EFE-7929-E0CB68620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3E7A6-C09B-5797-F946-4E63D2982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C5DD8-004D-A0B7-3A8D-E570153D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DB2C-E8B7-51A8-533D-8EC486FA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9F714-52BB-ED9A-94F0-24E11F05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5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24E5-A06E-8C9F-FCE0-432FD43E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6C56D-814A-8ED6-EDFF-3A3647011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5B05-1C6F-E373-5492-E698CED2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0D9E-FF26-117F-E675-65435CF5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F77BF-6AE0-C9FD-2748-DE4D288C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109BB-0C03-FCE7-FEF9-CCED4696A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98BB0-3EAE-FD33-5081-092B2F03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0455-827F-8B16-C40C-CECCE819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AF96-DB03-87EA-9B4A-97FF81FF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687E-3264-FA2A-7E4F-1A57DE0E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0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2906-279E-4BCF-086F-BA861A11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BC3D9-1A9C-B8C2-517C-3576B27F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27D64-71BD-F584-A422-61E4D88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3D5A-2F9A-6BBC-5CA4-1F7D14B6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974A-6B61-0D80-6672-985CFA81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7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4DAA-A610-58E5-6585-F14D265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900E0-0243-024B-4A44-B7144DE9E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E61CA-DB29-4AC4-3550-4D4E05E4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4F13-437D-70EA-CEF2-172F75FE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695D-8DEE-07B7-420E-FCAE5AF4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1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401A-D3E8-35F8-A0BC-692642ED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19BF-754D-B16B-518D-38A949D6B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35114-B9AB-52EE-73A7-C99D1D8D7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027B9-44E9-93C2-E7DD-A4CF2841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00700-33CD-B1A1-E69D-4E9A088B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65AB8-57AB-E214-446E-27071F9B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3CB1-A59A-44BA-5FA7-67B95147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9C0FA-8EC1-982C-D3A0-F1476AB0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5414B-07A9-D66B-222A-418816B5F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87176-6932-19E4-0B6F-9C2DB1DE1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C1C56-5C87-3F26-0A72-18981A994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BCA99-CC0E-D18D-A657-779809E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E746A-9D54-BEEF-6CF8-112A6198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C101D-9DE0-FB1F-A8F5-241879F7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3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D751-B8A2-CC0F-EECC-E4F04D3F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A94DB-844C-B714-0E45-3A7B17A6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6C63A-8BC1-418A-7CFD-ED7167FF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5AF0D-B369-A12F-7214-2CFD92AD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202EC-0EB7-32D8-243E-5B8CB886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98FD4-498B-076E-3C8C-B02B24FD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BC5BF-DD9C-0430-879C-6BB9A999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1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FDE6-42C6-19CB-AB4B-8606ECD5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BC1B-FF32-F05A-3565-DE4573BA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080E0-764B-B4AE-FC04-C222E977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DE13C-9350-51B4-2D37-C30EA4C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4FD5E-1314-E8EC-6966-690844B5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8975-DBA1-B28B-79B7-6137105B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A1F1-495D-CEFA-BFAD-285ABB2F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1119D-4823-FFB0-3721-01C6E6740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465DE-341F-3683-183B-A9D81FB4E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C354F-945D-F1AF-35B1-938A1D1C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0181C-BEDC-F80A-7131-423FB7D1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A7CD5-C914-26C7-AF7F-32B39BB5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8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45154-8AA3-9438-5AB0-C85752D7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6DF9E-049D-112F-75D8-398B1EA02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9F3C-A0F5-0797-C81A-761F268AB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B58F-E932-437E-A9E8-719435FDE419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75FB5-2EBF-B3D1-F583-62BB2E0A5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3605-A070-9C84-9825-E83DDFFA7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2FEF-8B1A-4069-ADD8-D2E4FCAB9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P1IJqNDYjQ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2B89-E04A-E3D4-E181-A1023D5C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700"/>
            <a:ext cx="10515600" cy="1325563"/>
          </a:xfrm>
        </p:spPr>
        <p:txBody>
          <a:bodyPr/>
          <a:lstStyle/>
          <a:p>
            <a:r>
              <a:rPr lang="en-US" dirty="0"/>
              <a:t>Quick recap	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CDCAD-5E3C-5ABC-F827-0D892A5D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7600950" cy="48720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Shakespeare is respected because he is good at the technique known as c_________.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GB" dirty="0"/>
              <a:t>Shakespeare is renowned for how he uses L________ effectively.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Shakespeare wrote 38 plays, across a range of genres, for example: t__________, c__________ and h_________.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Shakespeare is famous for his </a:t>
            </a:r>
            <a:r>
              <a:rPr lang="en-GB" dirty="0" err="1"/>
              <a:t>i</a:t>
            </a:r>
            <a:r>
              <a:rPr lang="en-GB" dirty="0"/>
              <a:t>_________ on later authors and popular culture nowadays.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Shakespeare actually came up with a lot of the </a:t>
            </a:r>
            <a:r>
              <a:rPr lang="en-GB" dirty="0" err="1">
                <a:solidFill>
                  <a:srgbClr val="C00000"/>
                </a:solidFill>
              </a:rPr>
              <a:t>i</a:t>
            </a:r>
            <a:r>
              <a:rPr lang="en-GB" dirty="0">
                <a:solidFill>
                  <a:srgbClr val="C00000"/>
                </a:solidFill>
              </a:rPr>
              <a:t>_____ that people nowadays like to use, for example; “Break the ice” and “Heart of gold”.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9D7A1-A4BB-59AD-72DA-BEC219040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274" y="1304925"/>
            <a:ext cx="3286126" cy="48720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Characterization</a:t>
            </a:r>
          </a:p>
          <a:p>
            <a:pPr marL="514350" indent="-514350">
              <a:buAutoNum type="arabicPeriod"/>
            </a:pPr>
            <a:endParaRPr lang="en-US" sz="5200" dirty="0"/>
          </a:p>
          <a:p>
            <a:pPr marL="514350" indent="-514350">
              <a:buAutoNum type="arabicPeriod"/>
            </a:pPr>
            <a:r>
              <a:rPr lang="en-GB" dirty="0"/>
              <a:t>Language</a:t>
            </a:r>
          </a:p>
          <a:p>
            <a:pPr marL="514350" indent="-514350">
              <a:buAutoNum type="arabicPeriod"/>
            </a:pPr>
            <a:endParaRPr lang="en-GB" sz="5700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Tragedies, comedies and histories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influence</a:t>
            </a:r>
          </a:p>
          <a:p>
            <a:pPr marL="514350" indent="-514350">
              <a:buAutoNum type="arabicPeriod"/>
            </a:pPr>
            <a:endParaRPr lang="en-GB" sz="6500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idioms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2C950-BC94-E56A-2CF2-68E24029E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2B89-E04A-E3D4-E181-A1023D5C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700"/>
            <a:ext cx="10515600" cy="1325563"/>
          </a:xfrm>
        </p:spPr>
        <p:txBody>
          <a:bodyPr/>
          <a:lstStyle/>
          <a:p>
            <a:r>
              <a:rPr lang="en-US" dirty="0"/>
              <a:t>Can you get 5/5?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CDCAD-5E3C-5ABC-F827-0D892A5D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7600950" cy="48720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Shakespeare is respected because he is good at the technique known as c_________.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GB" dirty="0"/>
              <a:t>Shakespeare is renowned for how he uses L________ effectively.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Shakespeare wrote 38 plays, across a range of genres, for example: t__________, c__________ and h_________.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Shakespeare is famous for his </a:t>
            </a:r>
            <a:r>
              <a:rPr lang="en-GB" dirty="0" err="1"/>
              <a:t>i</a:t>
            </a:r>
            <a:r>
              <a:rPr lang="en-GB" dirty="0"/>
              <a:t>_________ on later authors and popular culture nowadays.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Shakespeare actually came up with a lot of the </a:t>
            </a:r>
            <a:r>
              <a:rPr lang="en-GB" dirty="0" err="1">
                <a:solidFill>
                  <a:srgbClr val="C00000"/>
                </a:solidFill>
              </a:rPr>
              <a:t>i</a:t>
            </a:r>
            <a:r>
              <a:rPr lang="en-GB" dirty="0">
                <a:solidFill>
                  <a:srgbClr val="C00000"/>
                </a:solidFill>
              </a:rPr>
              <a:t>_____ that people nowadays like to use, for example; “Break the ice” and “Heart of gold”.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9D7A1-A4BB-59AD-72DA-BEC219040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274" y="1304925"/>
            <a:ext cx="3286126" cy="48720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Characterization</a:t>
            </a:r>
          </a:p>
          <a:p>
            <a:pPr marL="514350" indent="-514350">
              <a:buAutoNum type="arabicPeriod"/>
            </a:pPr>
            <a:endParaRPr lang="en-US" sz="5200" dirty="0"/>
          </a:p>
          <a:p>
            <a:pPr marL="514350" indent="-514350">
              <a:buAutoNum type="arabicPeriod"/>
            </a:pPr>
            <a:r>
              <a:rPr lang="en-GB" dirty="0"/>
              <a:t>Language</a:t>
            </a:r>
          </a:p>
          <a:p>
            <a:pPr marL="514350" indent="-514350">
              <a:buAutoNum type="arabicPeriod"/>
            </a:pPr>
            <a:endParaRPr lang="en-GB" sz="5700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Tragedies, comedies and histories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influence</a:t>
            </a:r>
          </a:p>
          <a:p>
            <a:pPr marL="514350" indent="-514350">
              <a:buAutoNum type="arabicPeriod"/>
            </a:pPr>
            <a:endParaRPr lang="en-GB" sz="6500" dirty="0"/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idioms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640A2-BA4A-8DE4-8057-814D05F5B0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4BE3-AE93-B800-22F1-4A9F58576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3" y="-103246"/>
            <a:ext cx="9886951" cy="23876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What influence did Shakespeare’s world have on his writing?</a:t>
            </a:r>
            <a:endParaRPr lang="en-GB" u="sng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D8052-05D2-C8E6-659C-62D546ED2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505221"/>
            <a:ext cx="9144000" cy="1655762"/>
          </a:xfrm>
        </p:spPr>
        <p:txBody>
          <a:bodyPr/>
          <a:lstStyle/>
          <a:p>
            <a:fld id="{6FFB5B1A-0958-4C5C-AC0E-20B0A20BD054}" type="datetime2">
              <a:rPr lang="en-US" u="sng" smtClean="0"/>
              <a:t>Saturday, September 3, 2022</a:t>
            </a:fld>
            <a:endParaRPr lang="en-GB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EA956-FABB-30CE-2357-016B4D6C3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/>
                    </a14:imgEffect>
                  </a14:imgLayer>
                </a14:imgProps>
              </a:ext>
            </a:extLst>
          </a:blip>
          <a:srcRect t="9932" b="6597"/>
          <a:stretch/>
        </p:blipFill>
        <p:spPr>
          <a:xfrm>
            <a:off x="8213160" y="3266677"/>
            <a:ext cx="3200258" cy="3494465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18370D-2B21-17E6-82E4-21061C03D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56957"/>
              </p:ext>
            </p:extLst>
          </p:nvPr>
        </p:nvGraphicFramePr>
        <p:xfrm>
          <a:off x="778580" y="3429000"/>
          <a:ext cx="7155745" cy="3064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1552">
                  <a:extLst>
                    <a:ext uri="{9D8B030D-6E8A-4147-A177-3AD203B41FA5}">
                      <a16:colId xmlns:a16="http://schemas.microsoft.com/office/drawing/2014/main" val="561581445"/>
                    </a:ext>
                  </a:extLst>
                </a:gridCol>
                <a:gridCol w="4184193">
                  <a:extLst>
                    <a:ext uri="{9D8B030D-6E8A-4147-A177-3AD203B41FA5}">
                      <a16:colId xmlns:a16="http://schemas.microsoft.com/office/drawing/2014/main" val="98763236"/>
                    </a:ext>
                  </a:extLst>
                </a:gridCol>
              </a:tblGrid>
              <a:tr h="103304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Good Progress</a:t>
                      </a:r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Excellent Progress</a:t>
                      </a:r>
                      <a:endParaRPr lang="en-GB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14286"/>
                  </a:ext>
                </a:extLst>
              </a:tr>
              <a:tr h="2031425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Describe the key features of Elizabethan England.</a:t>
                      </a:r>
                      <a:endParaRPr lang="en-GB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Explain how  changes in Elizabethan England affected demand for Shakespeare’s plays.</a:t>
                      </a:r>
                    </a:p>
                    <a:p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308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F065882-BF06-2CAE-A767-C2D1179D2A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8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3E47-2D5E-4BA5-9BB1-33CABAB5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Handout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8802-FFCA-4946-57C8-F2B8A2FB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You’ll need a highlighter and a pen.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Parts of this are difficult to understand.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We’ll highlight difficult phrases and write out what they mean in this context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8EE54-9FC1-A120-77FD-46E54048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9067"/>
            <a:ext cx="4247168" cy="6559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259EA8-133B-3E73-2BD5-CB2869BDEA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6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3418-F219-5EED-E187-10CEF124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1" y="478659"/>
            <a:ext cx="97726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Elizabethan England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3B1-16EC-C1FA-7E4A-8CAEAD83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1" y="2293353"/>
            <a:ext cx="51625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82828"/>
                </a:solidFill>
                <a:effectLst/>
                <a:latin typeface="+mj-lt"/>
              </a:rPr>
              <a:t>Shakespeare was alive, and writing plays, in Elizabethan England. </a:t>
            </a:r>
          </a:p>
          <a:p>
            <a:pPr marL="0" indent="0">
              <a:buNone/>
            </a:pPr>
            <a:endParaRPr lang="en-US" dirty="0">
              <a:solidFill>
                <a:srgbClr val="282828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82828"/>
                </a:solidFill>
                <a:latin typeface="+mj-lt"/>
              </a:rPr>
              <a:t>It was a special time to be alive. England, which had been at war for hundreds of years, with France and Spain, was largely peaceful during the reign of Elizabeth I.</a:t>
            </a:r>
          </a:p>
          <a:p>
            <a:pPr marL="0" indent="0">
              <a:buNone/>
            </a:pPr>
            <a:endParaRPr lang="en-US" b="0" i="0" dirty="0">
              <a:solidFill>
                <a:srgbClr val="282828"/>
              </a:solidFill>
              <a:effectLst/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F5EC5-D774-B626-1C2F-73482E28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84" y="478659"/>
            <a:ext cx="3081516" cy="3819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A8E90-9E29-A87C-1B26-11B38C07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62" y="213511"/>
            <a:ext cx="2554445" cy="4084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091B95-840F-D54E-45D5-7562D4D0D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" t="58611" r="57778" b="12223"/>
          <a:stretch/>
        </p:blipFill>
        <p:spPr>
          <a:xfrm rot="20906807">
            <a:off x="6546099" y="4972259"/>
            <a:ext cx="2007283" cy="1325564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ED89EB-37CB-89EB-70F9-32B320D62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9028" r="59834" b="55555"/>
          <a:stretch/>
        </p:blipFill>
        <p:spPr bwMode="auto">
          <a:xfrm flipH="1">
            <a:off x="9003481" y="4784680"/>
            <a:ext cx="1943100" cy="17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1FF007-1EC4-75B9-9D79-E30B5F7E2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19286">
            <a:off x="5971344" y="2429783"/>
            <a:ext cx="4930268" cy="70477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49FDBD-E19A-4317-5347-D15F39A112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3418-F219-5EED-E187-10CEF124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1" y="478659"/>
            <a:ext cx="97726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Elizabethan England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A3B1-16EC-C1FA-7E4A-8CAEAD83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1" y="2293353"/>
            <a:ext cx="5162549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82828"/>
                </a:solidFill>
                <a:effectLst/>
                <a:latin typeface="+mj-lt"/>
              </a:rPr>
              <a:t>Shakespeare was alive, and writing plays, in Elizabethan England. </a:t>
            </a:r>
          </a:p>
          <a:p>
            <a:pPr marL="0" indent="0">
              <a:buNone/>
            </a:pPr>
            <a:endParaRPr lang="en-US" dirty="0">
              <a:solidFill>
                <a:srgbClr val="282828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82828"/>
                </a:solidFill>
                <a:latin typeface="+mj-lt"/>
              </a:rPr>
              <a:t>It was a special time to be alive. England, which had been at war for hundreds of years, with France and Spain, was largely peaceful during the reign of Elizabeth I.</a:t>
            </a:r>
          </a:p>
          <a:p>
            <a:pPr marL="0" indent="0">
              <a:buNone/>
            </a:pPr>
            <a:endParaRPr lang="en-US" b="0" i="0" dirty="0">
              <a:solidFill>
                <a:srgbClr val="282828"/>
              </a:solidFill>
              <a:effectLst/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F5EC5-D774-B626-1C2F-73482E28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84" y="478659"/>
            <a:ext cx="3081516" cy="3819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A8E90-9E29-A87C-1B26-11B38C07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62" y="213511"/>
            <a:ext cx="2554445" cy="4084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C990F-349F-C355-5A44-5DA618D3D97F}"/>
              </a:ext>
            </a:extLst>
          </p:cNvPr>
          <p:cNvSpPr txBox="1"/>
          <p:nvPr/>
        </p:nvSpPr>
        <p:spPr>
          <a:xfrm>
            <a:off x="6210299" y="5053779"/>
            <a:ext cx="50482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C00000"/>
                </a:solidFill>
              </a:rPr>
              <a:t>What do you think the effect on </a:t>
            </a:r>
            <a:r>
              <a:rPr lang="en-US" sz="2500" b="1" i="1" dirty="0">
                <a:solidFill>
                  <a:srgbClr val="C00000"/>
                </a:solidFill>
              </a:rPr>
              <a:t>culture</a:t>
            </a:r>
            <a:r>
              <a:rPr lang="en-US" sz="2500" i="1" dirty="0">
                <a:solidFill>
                  <a:srgbClr val="C00000"/>
                </a:solidFill>
              </a:rPr>
              <a:t> was, given the fact England was now at peace?</a:t>
            </a:r>
            <a:endParaRPr lang="en-GB" sz="2500" i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DF65F-FBBC-D693-2BFA-412034620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455C-2E39-328F-E8C8-60D798BD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2250"/>
            <a:ext cx="77152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was happening to housing in Elizabethan England?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EE641-80AE-8450-21F0-89EA91F0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61" y="1780994"/>
            <a:ext cx="4838939" cy="3629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EDBF4-A244-55BD-49C0-E01F3EE4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05" y="1809749"/>
            <a:ext cx="5398988" cy="3600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291E3B-04B2-5FEA-FE94-BD07C10D1A42}"/>
              </a:ext>
            </a:extLst>
          </p:cNvPr>
          <p:cNvSpPr/>
          <p:nvPr/>
        </p:nvSpPr>
        <p:spPr>
          <a:xfrm>
            <a:off x="876061" y="5339593"/>
            <a:ext cx="49817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Noble’s house in the time of Henry VIII (1509)</a:t>
            </a:r>
            <a:endParaRPr lang="en-US" sz="3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16453-DE0E-AE28-D503-D9D0BB9C316C}"/>
              </a:ext>
            </a:extLst>
          </p:cNvPr>
          <p:cNvSpPr/>
          <p:nvPr/>
        </p:nvSpPr>
        <p:spPr>
          <a:xfrm>
            <a:off x="6334206" y="5339593"/>
            <a:ext cx="53989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Noble’s house in the time of Elizabeth I (1590)</a:t>
            </a:r>
            <a:endParaRPr lang="en-US" sz="3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2EFDE-CF5B-025E-4DFD-899C17AFC2F7}"/>
              </a:ext>
            </a:extLst>
          </p:cNvPr>
          <p:cNvSpPr txBox="1"/>
          <p:nvPr/>
        </p:nvSpPr>
        <p:spPr>
          <a:xfrm>
            <a:off x="8362950" y="72254"/>
            <a:ext cx="3714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/>
              <a:t>Why might may historians claim that Elizabethan times were a time of increased prosperity?</a:t>
            </a:r>
            <a:endParaRPr lang="en-GB" sz="22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01D46-6199-4205-D8E5-43A253ADDB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A2EF07-0D94-42F0-AB73-6270DEFC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63"/>
          <a:stretch/>
        </p:blipFill>
        <p:spPr>
          <a:xfrm>
            <a:off x="5541270" y="718585"/>
            <a:ext cx="6536430" cy="451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9031C-827A-B50B-7008-243E471D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056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Where would Shakespeare’s plays be performed?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105F-CC33-7B70-C333-B07D0215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Burbage Theatre 1576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Curtain Theatre 1577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Rose Theatre 1587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Swan Theatre 1595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Globe Theatre 1598 </a:t>
            </a:r>
            <a:r>
              <a:rPr lang="en-US" dirty="0">
                <a:solidFill>
                  <a:srgbClr val="C00000"/>
                </a:solidFill>
              </a:rPr>
              <a:t>(actually the Burbage Theatre that was moved across London piece by piece!)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781C2-D2F7-287F-06DA-9917DEE5F9A8}"/>
              </a:ext>
            </a:extLst>
          </p:cNvPr>
          <p:cNvSpPr txBox="1"/>
          <p:nvPr/>
        </p:nvSpPr>
        <p:spPr>
          <a:xfrm>
            <a:off x="7621242" y="72254"/>
            <a:ext cx="4456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/>
              <a:t>What does this suggest about Elizabethan England, as time went on?</a:t>
            </a:r>
            <a:endParaRPr lang="en-GB" sz="22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39E37-2CBE-EEE5-D391-E81BC762DA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F7E3-60AA-CD08-2A4C-C43D1B47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-79375"/>
            <a:ext cx="10515600" cy="1325563"/>
          </a:xfrm>
        </p:spPr>
        <p:txBody>
          <a:bodyPr/>
          <a:lstStyle/>
          <a:p>
            <a:r>
              <a:rPr lang="en-US" dirty="0"/>
              <a:t>The new Middle Class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829-9E57-3561-DF6A-D57C05E2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725" y="123825"/>
            <a:ext cx="2419350" cy="650235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rgbClr val="C00000"/>
                </a:solidFill>
              </a:rPr>
              <a:t>Prior to Elizabethan times, you were either a Noble or a Peasant. </a:t>
            </a:r>
          </a:p>
          <a:p>
            <a:pPr marL="0" indent="0" algn="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dirty="0"/>
              <a:t>Now, there was a new class… the Merchant class (business owners)… with money to spend and an education under their belts…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F2ADF-65E8-CFD6-B829-B4727FFDA4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nline Media 3" title="Shakespeare's World - Timelines.tv History of Britain A08">
            <a:hlinkClick r:id="" action="ppaction://media"/>
            <a:extLst>
              <a:ext uri="{FF2B5EF4-FFF2-40B4-BE49-F238E27FC236}">
                <a16:creationId xmlns:a16="http://schemas.microsoft.com/office/drawing/2014/main" id="{8A1725D4-4A57-524F-5B0E-98F15F505B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25" y="1042988"/>
            <a:ext cx="9519296" cy="53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4106-2EF1-89E3-6077-6CEE7092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– increasing in difficulty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E4518-D75A-878B-2123-636BE9157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Explain what </a:t>
            </a:r>
            <a:r>
              <a:rPr lang="en-US" dirty="0">
                <a:solidFill>
                  <a:srgbClr val="C00000"/>
                </a:solidFill>
              </a:rPr>
              <a:t>Elizabethan England </a:t>
            </a:r>
            <a:r>
              <a:rPr lang="en-US" dirty="0"/>
              <a:t>was like.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Explain how Elizabethan England </a:t>
            </a:r>
            <a:r>
              <a:rPr lang="en-US" dirty="0">
                <a:solidFill>
                  <a:srgbClr val="C00000"/>
                </a:solidFill>
              </a:rPr>
              <a:t>was different</a:t>
            </a:r>
            <a:r>
              <a:rPr lang="en-US" dirty="0"/>
              <a:t> to England under Henry VIII.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Explain how </a:t>
            </a:r>
            <a:r>
              <a:rPr lang="en-US" dirty="0">
                <a:solidFill>
                  <a:srgbClr val="C00000"/>
                </a:solidFill>
              </a:rPr>
              <a:t>the changes </a:t>
            </a:r>
            <a:r>
              <a:rPr lang="en-US" dirty="0"/>
              <a:t>that were evident in Elizabethan </a:t>
            </a:r>
            <a:r>
              <a:rPr lang="en-US" dirty="0">
                <a:solidFill>
                  <a:srgbClr val="C00000"/>
                </a:solidFill>
              </a:rPr>
              <a:t>England led to greater leisure time</a:t>
            </a:r>
            <a:r>
              <a:rPr lang="en-US" dirty="0"/>
              <a:t> for ordinary people.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Explain the effects of how the changes that Elizabethan England was undergoing </a:t>
            </a:r>
            <a:r>
              <a:rPr lang="en-US" dirty="0">
                <a:solidFill>
                  <a:srgbClr val="C00000"/>
                </a:solidFill>
              </a:rPr>
              <a:t>affected the demand </a:t>
            </a:r>
            <a:r>
              <a:rPr lang="en-US" dirty="0"/>
              <a:t>for the kinds of play that Shakespeare was producing.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E50822-DF24-7AE8-3AD4-E420FD204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19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 Sans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611</Words>
  <Application>Microsoft Office PowerPoint</Application>
  <PresentationFormat>Widescreen</PresentationFormat>
  <Paragraphs>90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Berlin Sans FB</vt:lpstr>
      <vt:lpstr>Office Theme</vt:lpstr>
      <vt:lpstr>Quick recap </vt:lpstr>
      <vt:lpstr>What influence did Shakespeare’s world have on his writing?</vt:lpstr>
      <vt:lpstr>Handout </vt:lpstr>
      <vt:lpstr>Elizabethan England</vt:lpstr>
      <vt:lpstr>Elizabethan England</vt:lpstr>
      <vt:lpstr>What was happening to housing in Elizabethan England?</vt:lpstr>
      <vt:lpstr>Where would Shakespeare’s plays be performed?</vt:lpstr>
      <vt:lpstr>The new Middle Class</vt:lpstr>
      <vt:lpstr>Tasks – increasing in difficulty </vt:lpstr>
      <vt:lpstr>Can you get 5/5?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still study William Shakespeare?</dc:title>
  <dc:creator>Andy Roberts</dc:creator>
  <cp:lastModifiedBy>Andy Roberts</cp:lastModifiedBy>
  <cp:revision>26</cp:revision>
  <cp:lastPrinted>2022-09-01T21:16:55Z</cp:lastPrinted>
  <dcterms:created xsi:type="dcterms:W3CDTF">2022-09-01T20:12:44Z</dcterms:created>
  <dcterms:modified xsi:type="dcterms:W3CDTF">2022-09-03T20:23:07Z</dcterms:modified>
</cp:coreProperties>
</file>