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090-8A61-1C3E-70A7-F3D9B8B8D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AEE8E-8FE1-7626-EB26-DAC2996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CF2679-F2D1-D5B1-2F8E-16ABAE1C9D0C}"/>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5" name="Footer Placeholder 4">
            <a:extLst>
              <a:ext uri="{FF2B5EF4-FFF2-40B4-BE49-F238E27FC236}">
                <a16:creationId xmlns:a16="http://schemas.microsoft.com/office/drawing/2014/main" id="{E41851E5-FEC9-D907-1229-049F866B7A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DEAF-51FA-C0D3-F0FA-88ACCFC2E64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110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7F42-1413-8396-7D49-9D9E96025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0B5A-F8FF-31FF-65CC-B3A749DE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786F61-6FE6-59E1-B18A-2718C2F7590E}"/>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5" name="Footer Placeholder 4">
            <a:extLst>
              <a:ext uri="{FF2B5EF4-FFF2-40B4-BE49-F238E27FC236}">
                <a16:creationId xmlns:a16="http://schemas.microsoft.com/office/drawing/2014/main" id="{9E7D1B7F-1E3F-847E-44A2-BD6539C3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3570B-294B-5749-1413-21574A61D6CB}"/>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03796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FA1FE-EAF5-82E7-70B7-30BE8FB6A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C4CBB0-1E34-49DC-64F3-3119EF0BDB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F9703F-EF41-4267-B5DF-9C34E86072BE}"/>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5" name="Footer Placeholder 4">
            <a:extLst>
              <a:ext uri="{FF2B5EF4-FFF2-40B4-BE49-F238E27FC236}">
                <a16:creationId xmlns:a16="http://schemas.microsoft.com/office/drawing/2014/main" id="{3BB0E3A3-20E0-5B93-5D5F-C3636891ED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DF546-98F9-8D67-9CC2-457EAC35DD0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5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8229-419C-FDF6-A585-C16F0D65F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A70505-ECF9-8B71-9884-4200B0E01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93D50-7784-C528-99C8-C61F3CDEC90E}"/>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5" name="Footer Placeholder 4">
            <a:extLst>
              <a:ext uri="{FF2B5EF4-FFF2-40B4-BE49-F238E27FC236}">
                <a16:creationId xmlns:a16="http://schemas.microsoft.com/office/drawing/2014/main" id="{35F8D384-F92B-F51A-7B5C-3C8173827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5405D-54DF-13CB-23DB-56F91644D296}"/>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8627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A69-105B-4AB5-9035-17A4D265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FAA6FA-FDE3-148B-0B85-84E2252CA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B92A1-3242-5C9D-9579-ACC1CE60980A}"/>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5" name="Footer Placeholder 4">
            <a:extLst>
              <a:ext uri="{FF2B5EF4-FFF2-40B4-BE49-F238E27FC236}">
                <a16:creationId xmlns:a16="http://schemas.microsoft.com/office/drawing/2014/main" id="{7190C910-B172-2DE9-7297-F39B59262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FDC65-A8B7-102E-F808-B539F78F771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77001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BCB-DA7F-8BF9-29B1-173DC6C4D0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2943-101B-8EA3-46A3-83FA81B4C3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78B82-9135-1EE6-34AA-E2DE71D2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813DD4-34F3-BD19-C996-9C71331C15E1}"/>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6" name="Footer Placeholder 5">
            <a:extLst>
              <a:ext uri="{FF2B5EF4-FFF2-40B4-BE49-F238E27FC236}">
                <a16:creationId xmlns:a16="http://schemas.microsoft.com/office/drawing/2014/main" id="{9E32E700-5647-447E-E9F3-EE862D80C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5A6A1-A2F8-3116-FA95-8D8AAE915C5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070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22BD-AAB9-6DA8-FC57-D29907739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6583E-9A08-A698-E4AE-B1CC4253E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2022B-9166-99C0-A091-9EB6FB4FF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9AAC82-F283-1EBE-A345-F329C3FB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77811-6E35-8BE7-3781-3B54DFD2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5232F4-4C9E-1159-A8F5-93C3DB025E81}"/>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8" name="Footer Placeholder 7">
            <a:extLst>
              <a:ext uri="{FF2B5EF4-FFF2-40B4-BE49-F238E27FC236}">
                <a16:creationId xmlns:a16="http://schemas.microsoft.com/office/drawing/2014/main" id="{A55F3664-D92A-6677-0D9A-68587FD7E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09CCA-5E6D-2ABF-D02A-EAC48506BECF}"/>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8059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AF82-DE36-DD13-CDA5-084A2C9155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71C49-CB66-A6C1-ADE2-1E955F33133A}"/>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4" name="Footer Placeholder 3">
            <a:extLst>
              <a:ext uri="{FF2B5EF4-FFF2-40B4-BE49-F238E27FC236}">
                <a16:creationId xmlns:a16="http://schemas.microsoft.com/office/drawing/2014/main" id="{96165812-3982-BCE4-FE4D-7479F41EAB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0BB57E-9C7E-2202-31E4-8B78AE4CE715}"/>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5083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E608B-6315-1AD9-7C03-762152D2D2C1}"/>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3" name="Footer Placeholder 2">
            <a:extLst>
              <a:ext uri="{FF2B5EF4-FFF2-40B4-BE49-F238E27FC236}">
                <a16:creationId xmlns:a16="http://schemas.microsoft.com/office/drawing/2014/main" id="{0C6EE000-BE8F-9B2C-F686-66F368C77B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68D9B3-2563-1591-9837-E932257D09FA}"/>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411761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0626-E462-9535-C195-981B58139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D908D-060D-5B4D-996B-BE4D9A077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E9F36-BC17-2333-D001-07DC6C597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A2C-7638-76F2-2AA8-49031529D928}"/>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6" name="Footer Placeholder 5">
            <a:extLst>
              <a:ext uri="{FF2B5EF4-FFF2-40B4-BE49-F238E27FC236}">
                <a16:creationId xmlns:a16="http://schemas.microsoft.com/office/drawing/2014/main" id="{E0E28C60-9AB1-2920-EF29-099985ACEE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1E89D-A4B1-1CCF-1385-25378B07B5CE}"/>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3293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B2F5-0634-3F6C-2742-AA1357A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1F72F1-6D5C-C8CC-4892-D4955B7F1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397871-8757-35A8-A681-30936469D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4D89-E38A-892E-BBA8-0D8420898AE9}"/>
              </a:ext>
            </a:extLst>
          </p:cNvPr>
          <p:cNvSpPr>
            <a:spLocks noGrp="1"/>
          </p:cNvSpPr>
          <p:nvPr>
            <p:ph type="dt" sz="half" idx="10"/>
          </p:nvPr>
        </p:nvSpPr>
        <p:spPr/>
        <p:txBody>
          <a:bodyPr/>
          <a:lstStyle/>
          <a:p>
            <a:fld id="{CBAA67EC-E839-4954-945B-7A75E6B6EEEA}" type="datetimeFigureOut">
              <a:rPr lang="en-GB" smtClean="0"/>
              <a:t>09/11/2022</a:t>
            </a:fld>
            <a:endParaRPr lang="en-GB"/>
          </a:p>
        </p:txBody>
      </p:sp>
      <p:sp>
        <p:nvSpPr>
          <p:cNvPr id="6" name="Footer Placeholder 5">
            <a:extLst>
              <a:ext uri="{FF2B5EF4-FFF2-40B4-BE49-F238E27FC236}">
                <a16:creationId xmlns:a16="http://schemas.microsoft.com/office/drawing/2014/main" id="{AFEC2EEC-A461-F246-B905-F49F0F521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53449-556E-5BB7-07BC-FA39825F8D79}"/>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87142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6E432-D672-9A5B-4C82-A38414D43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9C1805-D3FF-47EE-8399-B67D82761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307D6-1EE7-7CF3-7F22-733643F29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67EC-E839-4954-945B-7A75E6B6EEEA}" type="datetimeFigureOut">
              <a:rPr lang="en-GB" smtClean="0"/>
              <a:t>09/11/2022</a:t>
            </a:fld>
            <a:endParaRPr lang="en-GB"/>
          </a:p>
        </p:txBody>
      </p:sp>
      <p:sp>
        <p:nvSpPr>
          <p:cNvPr id="5" name="Footer Placeholder 4">
            <a:extLst>
              <a:ext uri="{FF2B5EF4-FFF2-40B4-BE49-F238E27FC236}">
                <a16:creationId xmlns:a16="http://schemas.microsoft.com/office/drawing/2014/main" id="{32148DBC-58E9-108B-0732-CF39A40EF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75DE9A-D66F-957B-A915-946BC8B56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218D-5B57-4A44-81BC-A8556E28BC31}" type="slidenum">
              <a:rPr lang="en-GB" smtClean="0"/>
              <a:t>‹#›</a:t>
            </a:fld>
            <a:endParaRPr lang="en-GB"/>
          </a:p>
        </p:txBody>
      </p:sp>
    </p:spTree>
    <p:extLst>
      <p:ext uri="{BB962C8B-B14F-4D97-AF65-F5344CB8AC3E}">
        <p14:creationId xmlns:p14="http://schemas.microsoft.com/office/powerpoint/2010/main" val="401762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1CCF-4A3B-A4ED-7314-419A1DD9EFDE}"/>
              </a:ext>
            </a:extLst>
          </p:cNvPr>
          <p:cNvSpPr>
            <a:spLocks noGrp="1"/>
          </p:cNvSpPr>
          <p:nvPr>
            <p:ph type="ctrTitle"/>
          </p:nvPr>
        </p:nvSpPr>
        <p:spPr/>
        <p:txBody>
          <a:bodyPr>
            <a:normAutofit fontScale="90000"/>
          </a:bodyPr>
          <a:lstStyle/>
          <a:p>
            <a:r>
              <a:rPr lang="en-US" b="1" u="sng" dirty="0"/>
              <a:t>What’s going on at the beginning of Act 3 Scene 4?</a:t>
            </a:r>
            <a:endParaRPr lang="en-GB" b="1" u="sng" dirty="0"/>
          </a:p>
        </p:txBody>
      </p:sp>
      <p:sp>
        <p:nvSpPr>
          <p:cNvPr id="3" name="Subtitle 2">
            <a:extLst>
              <a:ext uri="{FF2B5EF4-FFF2-40B4-BE49-F238E27FC236}">
                <a16:creationId xmlns:a16="http://schemas.microsoft.com/office/drawing/2014/main" id="{2F86E230-DE51-BC4A-09E4-1E8C1AF44C82}"/>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9623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AA261-91A8-184B-5A24-DD423F342476}"/>
              </a:ext>
            </a:extLst>
          </p:cNvPr>
          <p:cNvSpPr>
            <a:spLocks noGrp="1"/>
          </p:cNvSpPr>
          <p:nvPr>
            <p:ph idx="1"/>
          </p:nvPr>
        </p:nvSpPr>
        <p:spPr>
          <a:xfrm>
            <a:off x="-46653" y="0"/>
            <a:ext cx="4603102" cy="6858000"/>
          </a:xfrm>
        </p:spPr>
        <p:txBody>
          <a:bodyPr>
            <a:noAutofit/>
          </a:bodyPr>
          <a:lstStyle/>
          <a:p>
            <a:pPr marL="0" indent="0" algn="l" fontAlgn="base">
              <a:buNone/>
            </a:pPr>
            <a:r>
              <a:rPr lang="en-US" sz="950" b="1" i="0" u="sng" dirty="0">
                <a:solidFill>
                  <a:srgbClr val="333333"/>
                </a:solidFill>
                <a:effectLst/>
                <a:latin typeface="open sans" panose="020B0606030504020204" pitchFamily="34" charset="0"/>
              </a:rPr>
              <a:t>Act 3 Scene 4 Part 2 of 2</a:t>
            </a:r>
          </a:p>
          <a:p>
            <a:pPr marL="0" indent="0" algn="l" fontAlgn="base">
              <a:buNone/>
            </a:pPr>
            <a:r>
              <a:rPr lang="en-US" sz="950" i="0" dirty="0">
                <a:solidFill>
                  <a:srgbClr val="333333"/>
                </a:solidFill>
                <a:effectLst/>
                <a:latin typeface="open sans" panose="020B0606030504020204" pitchFamily="34" charset="0"/>
              </a:rPr>
              <a:t>‘Ha!’ Othello twitched. ‘Why?’</a:t>
            </a:r>
          </a:p>
          <a:p>
            <a:pPr marL="0" indent="0" algn="l" fontAlgn="base">
              <a:buNone/>
            </a:pPr>
            <a:r>
              <a:rPr lang="en-US" sz="950" i="0" dirty="0">
                <a:solidFill>
                  <a:srgbClr val="333333"/>
                </a:solidFill>
                <a:effectLst/>
                <a:latin typeface="open sans" panose="020B0606030504020204" pitchFamily="34" charset="0"/>
              </a:rPr>
              <a:t>‘Why are you shouting?’</a:t>
            </a:r>
          </a:p>
          <a:p>
            <a:pPr marL="0" indent="0" algn="l" fontAlgn="base">
              <a:buNone/>
            </a:pPr>
            <a:r>
              <a:rPr lang="en-US" sz="950" i="0" dirty="0">
                <a:solidFill>
                  <a:srgbClr val="333333"/>
                </a:solidFill>
                <a:effectLst/>
                <a:latin typeface="open sans" panose="020B0606030504020204" pitchFamily="34" charset="0"/>
              </a:rPr>
              <a:t>He put his face close to hers and raised his voice even more. ‘</a:t>
            </a:r>
            <a:r>
              <a:rPr lang="en-US" sz="950" i="0" dirty="0" err="1">
                <a:solidFill>
                  <a:srgbClr val="333333"/>
                </a:solidFill>
                <a:effectLst/>
                <a:latin typeface="open sans" panose="020B0606030504020204" pitchFamily="34" charset="0"/>
              </a:rPr>
              <a:t>Is’t</a:t>
            </a:r>
            <a:r>
              <a:rPr lang="en-US" sz="950" i="0" dirty="0">
                <a:solidFill>
                  <a:srgbClr val="333333"/>
                </a:solidFill>
                <a:effectLst/>
                <a:latin typeface="open sans" panose="020B0606030504020204" pitchFamily="34" charset="0"/>
              </a:rPr>
              <a:t> lost? </a:t>
            </a:r>
            <a:r>
              <a:rPr lang="en-US" sz="950" i="0" dirty="0" err="1">
                <a:solidFill>
                  <a:srgbClr val="333333"/>
                </a:solidFill>
                <a:effectLst/>
                <a:latin typeface="open sans" panose="020B0606030504020204" pitchFamily="34" charset="0"/>
              </a:rPr>
              <a:t>Is’t</a:t>
            </a:r>
            <a:r>
              <a:rPr lang="en-US" sz="950" i="0" dirty="0">
                <a:solidFill>
                  <a:srgbClr val="333333"/>
                </a:solidFill>
                <a:effectLst/>
                <a:latin typeface="open sans" panose="020B0606030504020204" pitchFamily="34" charset="0"/>
              </a:rPr>
              <a:t> gone?’</a:t>
            </a:r>
          </a:p>
          <a:p>
            <a:pPr marL="0" indent="0" algn="l" fontAlgn="base">
              <a:buNone/>
            </a:pPr>
            <a:r>
              <a:rPr lang="en-US" sz="950" i="0" dirty="0">
                <a:solidFill>
                  <a:srgbClr val="333333"/>
                </a:solidFill>
                <a:effectLst/>
                <a:latin typeface="open sans" panose="020B0606030504020204" pitchFamily="34" charset="0"/>
              </a:rPr>
              <a:t>She stepped back.</a:t>
            </a:r>
          </a:p>
          <a:p>
            <a:pPr marL="0" indent="0" algn="l" fontAlgn="base">
              <a:buNone/>
            </a:pPr>
            <a:r>
              <a:rPr lang="en-US" sz="950" i="0" dirty="0">
                <a:solidFill>
                  <a:srgbClr val="333333"/>
                </a:solidFill>
                <a:effectLst/>
                <a:latin typeface="open sans" panose="020B0606030504020204" pitchFamily="34" charset="0"/>
              </a:rPr>
              <a:t>‘Tell me!’ he shouted. ‘Is it missing?’</a:t>
            </a:r>
          </a:p>
          <a:p>
            <a:pPr marL="0" indent="0" algn="l" fontAlgn="base">
              <a:buNone/>
            </a:pPr>
            <a:r>
              <a:rPr lang="en-US" sz="950" i="0" dirty="0">
                <a:solidFill>
                  <a:srgbClr val="333333"/>
                </a:solidFill>
                <a:effectLst/>
                <a:latin typeface="open sans" panose="020B0606030504020204" pitchFamily="34" charset="0"/>
              </a:rPr>
              <a:t>Desdemona looked desperately at Emilia. ‘Heaven bless us!’</a:t>
            </a:r>
          </a:p>
          <a:p>
            <a:pPr marL="0" indent="0" algn="l" fontAlgn="base">
              <a:buNone/>
            </a:pPr>
            <a:r>
              <a:rPr lang="en-US" sz="950" i="0" dirty="0">
                <a:solidFill>
                  <a:srgbClr val="333333"/>
                </a:solidFill>
                <a:effectLst/>
                <a:latin typeface="open sans" panose="020B0606030504020204" pitchFamily="34" charset="0"/>
              </a:rPr>
              <a:t>‘What did you say?’ Othello gripped her arms.</a:t>
            </a:r>
          </a:p>
          <a:p>
            <a:pPr marL="0" indent="0" algn="l" fontAlgn="base">
              <a:buNone/>
            </a:pPr>
            <a:r>
              <a:rPr lang="en-US" sz="950" i="0" dirty="0">
                <a:solidFill>
                  <a:srgbClr val="333333"/>
                </a:solidFill>
                <a:effectLst/>
                <a:latin typeface="open sans" panose="020B0606030504020204" pitchFamily="34" charset="0"/>
              </a:rPr>
              <a:t>‘It isn’t lost,’ she said. ‘But what if it was?’</a:t>
            </a:r>
          </a:p>
          <a:p>
            <a:pPr marL="0" indent="0" algn="l" fontAlgn="base">
              <a:buNone/>
            </a:pPr>
            <a:r>
              <a:rPr lang="en-US" sz="950" i="0" dirty="0">
                <a:solidFill>
                  <a:srgbClr val="333333"/>
                </a:solidFill>
                <a:effectLst/>
                <a:latin typeface="open sans" panose="020B0606030504020204" pitchFamily="34" charset="0"/>
              </a:rPr>
              <a:t>‘What!’</a:t>
            </a:r>
          </a:p>
          <a:p>
            <a:pPr marL="0" indent="0" algn="l" fontAlgn="base">
              <a:buNone/>
            </a:pPr>
            <a:r>
              <a:rPr lang="en-US" sz="950" i="0" dirty="0">
                <a:solidFill>
                  <a:srgbClr val="333333"/>
                </a:solidFill>
                <a:effectLst/>
                <a:latin typeface="open sans" panose="020B0606030504020204" pitchFamily="34" charset="0"/>
              </a:rPr>
              <a:t>‘I said it is not lost.’</a:t>
            </a:r>
          </a:p>
          <a:p>
            <a:pPr marL="0" indent="0" algn="l" fontAlgn="base">
              <a:buNone/>
            </a:pPr>
            <a:r>
              <a:rPr lang="en-US" sz="950" i="0" dirty="0">
                <a:solidFill>
                  <a:srgbClr val="333333"/>
                </a:solidFill>
                <a:effectLst/>
                <a:latin typeface="open sans" panose="020B0606030504020204" pitchFamily="34" charset="0"/>
              </a:rPr>
              <a:t>‘Get it. Let me see it!’</a:t>
            </a:r>
          </a:p>
          <a:p>
            <a:pPr marL="0" indent="0" algn="l" fontAlgn="base">
              <a:buNone/>
            </a:pPr>
            <a:r>
              <a:rPr lang="en-US" sz="950" i="0" dirty="0">
                <a:solidFill>
                  <a:srgbClr val="333333"/>
                </a:solidFill>
                <a:effectLst/>
                <a:latin typeface="open sans" panose="020B0606030504020204" pitchFamily="34" charset="0"/>
              </a:rPr>
              <a:t>‘Why, I can, Sir, but I don’t want to now. This is a trick to distract me from my suit. Please, see Cassio again.’</a:t>
            </a:r>
          </a:p>
          <a:p>
            <a:pPr marL="0" indent="0" algn="l" fontAlgn="base">
              <a:buNone/>
            </a:pPr>
            <a:r>
              <a:rPr lang="en-US" sz="950" i="0" dirty="0">
                <a:solidFill>
                  <a:srgbClr val="333333"/>
                </a:solidFill>
                <a:effectLst/>
                <a:latin typeface="open sans" panose="020B0606030504020204" pitchFamily="34" charset="0"/>
              </a:rPr>
              <a:t>‘Go and get the handkerchief. My mind is uneasy.’</a:t>
            </a:r>
          </a:p>
          <a:p>
            <a:pPr marL="0" indent="0" algn="l" fontAlgn="base">
              <a:buNone/>
            </a:pPr>
            <a:r>
              <a:rPr lang="en-US" sz="950" i="0" dirty="0">
                <a:solidFill>
                  <a:srgbClr val="333333"/>
                </a:solidFill>
                <a:effectLst/>
                <a:latin typeface="open sans" panose="020B0606030504020204" pitchFamily="34" charset="0"/>
              </a:rPr>
              <a:t>‘Come on now,’ she said. ‘You couldn’t find a more adequate man.’</a:t>
            </a:r>
          </a:p>
          <a:p>
            <a:pPr marL="0" indent="0" algn="l" fontAlgn="base">
              <a:buNone/>
            </a:pPr>
            <a:r>
              <a:rPr lang="en-US" sz="950" i="0" dirty="0">
                <a:solidFill>
                  <a:srgbClr val="333333"/>
                </a:solidFill>
                <a:effectLst/>
                <a:latin typeface="open sans" panose="020B0606030504020204" pitchFamily="34" charset="0"/>
              </a:rPr>
              <a:t>Othello didn’t take his eyes off her. ‘The handkerchief!’ he bellowed.</a:t>
            </a:r>
          </a:p>
          <a:p>
            <a:pPr marL="0" indent="0" algn="l" fontAlgn="base">
              <a:buNone/>
            </a:pPr>
            <a:r>
              <a:rPr lang="en-US" sz="950" i="0" dirty="0">
                <a:solidFill>
                  <a:srgbClr val="333333"/>
                </a:solidFill>
                <a:effectLst/>
                <a:latin typeface="open sans" panose="020B0606030504020204" pitchFamily="34" charset="0"/>
              </a:rPr>
              <a:t>‘I beg of you,’ she said. ‘Talk to me about Cassio.’</a:t>
            </a:r>
          </a:p>
          <a:p>
            <a:pPr marL="0" indent="0" algn="l" fontAlgn="base">
              <a:buNone/>
            </a:pPr>
            <a:r>
              <a:rPr lang="en-US" sz="950" i="0" dirty="0">
                <a:solidFill>
                  <a:srgbClr val="333333"/>
                </a:solidFill>
                <a:effectLst/>
                <a:latin typeface="open sans" panose="020B0606030504020204" pitchFamily="34" charset="0"/>
              </a:rPr>
              <a:t>‘The handkerchief!’</a:t>
            </a:r>
          </a:p>
          <a:p>
            <a:pPr marL="0" indent="0" algn="l" fontAlgn="base">
              <a:buNone/>
            </a:pPr>
            <a:r>
              <a:rPr lang="en-US" sz="950" i="0" dirty="0">
                <a:solidFill>
                  <a:srgbClr val="333333"/>
                </a:solidFill>
                <a:effectLst/>
                <a:latin typeface="open sans" panose="020B0606030504020204" pitchFamily="34" charset="0"/>
              </a:rPr>
              <a:t>Desdemona refused to give up. She tried again. ‘A man who has been your best friend, shared dangers with you…’</a:t>
            </a:r>
          </a:p>
          <a:p>
            <a:pPr marL="0" indent="0" algn="l" fontAlgn="base">
              <a:buNone/>
            </a:pPr>
            <a:r>
              <a:rPr lang="en-US" sz="950" i="0" dirty="0">
                <a:solidFill>
                  <a:srgbClr val="333333"/>
                </a:solidFill>
                <a:effectLst/>
                <a:latin typeface="open sans" panose="020B0606030504020204" pitchFamily="34" charset="0"/>
              </a:rPr>
              <a:t>Othello’s eyes bulged. ‘The handkerchief!’</a:t>
            </a:r>
          </a:p>
          <a:p>
            <a:pPr marL="0" indent="0" algn="l" fontAlgn="base">
              <a:buNone/>
            </a:pPr>
            <a:r>
              <a:rPr lang="en-US" sz="950" i="0" dirty="0">
                <a:solidFill>
                  <a:srgbClr val="333333"/>
                </a:solidFill>
                <a:effectLst/>
                <a:latin typeface="open sans" panose="020B0606030504020204" pitchFamily="34" charset="0"/>
              </a:rPr>
              <a:t>Desdemona turned away. ‘I don’t know what’s wrong with you,’ she said.</a:t>
            </a:r>
          </a:p>
          <a:p>
            <a:pPr marL="0" indent="0" algn="l" fontAlgn="base">
              <a:buNone/>
            </a:pPr>
            <a:r>
              <a:rPr lang="en-US" sz="950" i="0" dirty="0">
                <a:solidFill>
                  <a:srgbClr val="333333"/>
                </a:solidFill>
                <a:effectLst/>
                <a:latin typeface="open sans" panose="020B0606030504020204" pitchFamily="34" charset="0"/>
              </a:rPr>
              <a:t>Othello threw his hands up. ‘God’s wounds,’ he shouted and strode to the castle entrance.</a:t>
            </a:r>
          </a:p>
          <a:p>
            <a:pPr marL="0" indent="0" algn="l" fontAlgn="base">
              <a:buNone/>
            </a:pPr>
            <a:r>
              <a:rPr lang="en-US" sz="950" i="0" dirty="0">
                <a:solidFill>
                  <a:srgbClr val="333333"/>
                </a:solidFill>
                <a:effectLst/>
                <a:latin typeface="open sans" panose="020B0606030504020204" pitchFamily="34" charset="0"/>
              </a:rPr>
              <a:t>‘He looks like a jealous man,’ said Emilia as they watched him storm away.</a:t>
            </a:r>
          </a:p>
          <a:p>
            <a:pPr marL="0" indent="0" algn="l" fontAlgn="base">
              <a:buNone/>
            </a:pPr>
            <a:r>
              <a:rPr lang="en-US" sz="950" i="0" dirty="0">
                <a:solidFill>
                  <a:srgbClr val="333333"/>
                </a:solidFill>
                <a:effectLst/>
                <a:latin typeface="open sans" panose="020B0606030504020204" pitchFamily="34" charset="0"/>
              </a:rPr>
              <a:t>I’ve never seen this before,’ said Desdemona. ‘There must be something special about that handkerchief. I’m dreadfully sorry that I lost it.’</a:t>
            </a:r>
          </a:p>
        </p:txBody>
      </p:sp>
      <p:sp>
        <p:nvSpPr>
          <p:cNvPr id="2" name="Content Placeholder 2">
            <a:extLst>
              <a:ext uri="{FF2B5EF4-FFF2-40B4-BE49-F238E27FC236}">
                <a16:creationId xmlns:a16="http://schemas.microsoft.com/office/drawing/2014/main" id="{008E1E8A-C840-5959-68F9-6B29532C6A02}"/>
              </a:ext>
            </a:extLst>
          </p:cNvPr>
          <p:cNvSpPr txBox="1">
            <a:spLocks/>
          </p:cNvSpPr>
          <p:nvPr/>
        </p:nvSpPr>
        <p:spPr>
          <a:xfrm>
            <a:off x="4360506" y="0"/>
            <a:ext cx="3953069"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en-US" sz="900" dirty="0">
                <a:solidFill>
                  <a:srgbClr val="333333"/>
                </a:solidFill>
                <a:latin typeface="open sans" panose="020B0606030504020204" pitchFamily="34" charset="0"/>
              </a:rPr>
              <a:t>‘It doesn’t take more than a year or two for a man to show his true </a:t>
            </a:r>
            <a:r>
              <a:rPr lang="en-US" sz="900" dirty="0" err="1">
                <a:solidFill>
                  <a:srgbClr val="333333"/>
                </a:solidFill>
                <a:latin typeface="open sans" panose="020B0606030504020204" pitchFamily="34" charset="0"/>
              </a:rPr>
              <a:t>colours</a:t>
            </a:r>
            <a:r>
              <a:rPr lang="en-US" sz="900" dirty="0">
                <a:solidFill>
                  <a:srgbClr val="333333"/>
                </a:solidFill>
                <a:latin typeface="open sans" panose="020B0606030504020204" pitchFamily="34" charset="0"/>
              </a:rPr>
              <a:t>,’ said Emilia. ‘They’re nothing more than stomachs and we’re only food. They eat us hungrily and when they’re full they belch us. Oh look, Cassio and my husband.’</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Iago was saying, ‘There’s no other way: she’s the one who has to do it. Go and ask her.’ Desdemona put her hand out to Cassio. ‘Welcome, good Cassio,’ she said. ‘How are you?’</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Cassio showed his distress. ‘Madam,’ he said. ‘About my former request. I beg of you, that with your help I may again exist and be a member of his love, whom I </a:t>
            </a:r>
            <a:r>
              <a:rPr lang="en-US" sz="900" dirty="0" err="1">
                <a:solidFill>
                  <a:srgbClr val="333333"/>
                </a:solidFill>
                <a:latin typeface="open sans" panose="020B0606030504020204" pitchFamily="34" charset="0"/>
              </a:rPr>
              <a:t>honour</a:t>
            </a:r>
            <a:r>
              <a:rPr lang="en-US" sz="900" dirty="0">
                <a:solidFill>
                  <a:srgbClr val="333333"/>
                </a:solidFill>
                <a:latin typeface="open sans" panose="020B0606030504020204" pitchFamily="34" charset="0"/>
              </a:rPr>
              <a:t> with all my heart. I can’t bear any delay. If my offence is so bad that nothing I have done to serve him in the past, nor my sorrow, nor my future good intentions, can bring me back into his </a:t>
            </a:r>
            <a:r>
              <a:rPr lang="en-US" sz="900" dirty="0" err="1">
                <a:solidFill>
                  <a:srgbClr val="333333"/>
                </a:solidFill>
                <a:latin typeface="open sans" panose="020B0606030504020204" pitchFamily="34" charset="0"/>
              </a:rPr>
              <a:t>favour</a:t>
            </a:r>
            <a:r>
              <a:rPr lang="en-US" sz="900" dirty="0">
                <a:solidFill>
                  <a:srgbClr val="333333"/>
                </a:solidFill>
                <a:latin typeface="open sans" panose="020B0606030504020204" pitchFamily="34" charset="0"/>
              </a:rPr>
              <a:t>, then I have to know so that I can get used to it and find something else to do with my life.</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‘Oh dear, my good friend Cassio,’ she said. ‘This is not the best time for me. My lord is not himself, and I wouldn’t even know him if he had changed in his looks as much he has changed in his mood. I assure you, I have done my best to speak for you and have aroused his displeasure for being so bold. You must be patient for a while. I’ll do what I can, and even more than I really dare to. Let that be enough for you.’ Iago looked surprised. ‘Is my lord angry?’ he said.</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‘He’s just left,’ said Emilia, ‘ and was certainly very disturbed.’</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‘Could he be angry?’ said Iago. I have seen the cannon blasting his ranks into the air and strike his brother down and not seen anger in him. This is something momentous then. I’ll go and see him. There’s some real substance in this if he’s angry.’</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‘Please do so,’ said Desdemona. When he had gone Desdemona shook her head. She appealed to Emilia. ‘It must be some matter of state,’ she said. ‘Either something from Venice or some unhatched plot that’s been revealed to him here in Cyprus has muddied the clarity of his mind. In such cases it’s the nature of men to wrangle about small things when they have important matters on their minds. That must be it. It’s like when a finger aches it makes every part of us feel that it’s in pain. No, we mustn’t make the mistake of thinking that men are gods, nor should we expect them always to behave towards us as they do at the wedding. Forgive me, Emilia, I was, inadequate ‘warrior’ as I am, resenting his unkindness but now I find I was being unjust and accusing him falsely.’</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‘Let’s hope it is state matters, as you think it is, and nothing – not any jealousy – concerning you.’ Emilia looked thoughtful. ‘Oh no,’ said Desdemona. ‘I’ve never given him cause for that.’</a:t>
            </a:r>
          </a:p>
          <a:p>
            <a:pPr marL="0" indent="0" fontAlgn="base">
              <a:buNone/>
            </a:pPr>
            <a:r>
              <a:rPr lang="en-US" sz="900" dirty="0">
                <a:solidFill>
                  <a:srgbClr val="333333"/>
                </a:solidFill>
                <a:latin typeface="open sans" panose="020B0606030504020204" pitchFamily="34" charset="0"/>
              </a:rPr>
              <a:t>‘But jealous natures don’t need a cause. They never have a reason for their jealousy. They’re jealous because they’re jealous. Jealousy is a monster, conceived of itself, born of itself.’</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‘Heaven keep that monster from Othello’s mind,’ said Desdemona.</a:t>
            </a:r>
          </a:p>
          <a:p>
            <a:pPr marL="0" indent="0" fontAlgn="base">
              <a:buFont typeface="Arial" panose="020B0604020202020204" pitchFamily="34" charset="0"/>
              <a:buNone/>
            </a:pPr>
            <a:endParaRPr lang="en-US" sz="900" dirty="0">
              <a:solidFill>
                <a:srgbClr val="333333"/>
              </a:solidFill>
              <a:latin typeface="open sans" panose="020B0606030504020204" pitchFamily="34" charset="0"/>
            </a:endParaRPr>
          </a:p>
        </p:txBody>
      </p:sp>
      <p:sp>
        <p:nvSpPr>
          <p:cNvPr id="5" name="Content Placeholder 2">
            <a:extLst>
              <a:ext uri="{FF2B5EF4-FFF2-40B4-BE49-F238E27FC236}">
                <a16:creationId xmlns:a16="http://schemas.microsoft.com/office/drawing/2014/main" id="{D8EC6B6F-345F-901F-C1FF-22FE8C776A06}"/>
              </a:ext>
            </a:extLst>
          </p:cNvPr>
          <p:cNvSpPr txBox="1">
            <a:spLocks/>
          </p:cNvSpPr>
          <p:nvPr/>
        </p:nvSpPr>
        <p:spPr>
          <a:xfrm>
            <a:off x="8338457" y="-37324"/>
            <a:ext cx="3953069"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900" dirty="0">
                <a:solidFill>
                  <a:srgbClr val="333333"/>
                </a:solidFill>
                <a:latin typeface="open sans" panose="020B0606030504020204" pitchFamily="34" charset="0"/>
              </a:rPr>
              <a:t>‘Amen!’ said Emilia.</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‘I’ll go and look for him,’ said Desdemona. ‘Stay in the vicinity, Cassio. If I find him in the right state of mind I’ll ask him again and try my best to bring it about.’</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‘I’m most grateful to your ladyship,’ said Cassio.</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He went out, past the guard, and stood at the gate, staring down at the sea. A voice startled him. It was Bianca, a young townswoman he had struck up a friendship with. ‘What are you doing here?’ he said. ‘How are you, my beautiful Bianca? I was going to go to your house.’</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She smiled coquettishly. ‘And I was on my way to your lodging, Cassio.’ She slipped an arm round his waist. ‘What’s this?’ she said. ‘Keep a week away from me? Seven days and nights? Eight score eight hours? And lovers’ hours away from each other more tedious than the eight score on the clock. So slow.’</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‘Forgive me Bianca,’ he said. ‘I’ve been oppressed with a heavy heart these last few days but I’ll be able to make up for this absence soon.’ He pulled a large handkerchief out of his pocket. ‘Sweet Bianca, take this embroidery out for me.’</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Bianca looked dismayed. ‘Oh Cassio, where did this come from? This is a gift from a newer friend. Now I understand your absence. So it’s come to this. Well, well.’</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‘Go on, woman!’ he exclaimed. Throw your vile guesses back in the devil’s teeth where they came from.’ And when she turned away he caught hold of her. ‘You’re jealous now. You think this is a souvenir from some woman. No, I swear, Bianca.’</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‘Well whose is it then?’</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 have no idea, Sweetheart. I found it in my bedroom. I like the pattern a lot. Before someone claims it, as I’m sure they will, I want it copied. Take it and do it, and leave me for the moment.’</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‘Leave you?’ she said. ‘Why?’</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‘I’m here to see the General, and I don’t think it will be helpful – nor do I want it – that he should see me with a woman.’</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‘Why ever not?’</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‘It’s not that I love you not.’</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‘But that you do not love me. Come on, walk a little way with me and tell me if I’ll see you tonight.’</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 can only walk a little way with you because I have to be here, but I’ll see you soon.’</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‘Fine,’ she said. ‘I’ll have to make do with that.’</a:t>
            </a:r>
          </a:p>
        </p:txBody>
      </p:sp>
    </p:spTree>
    <p:extLst>
      <p:ext uri="{BB962C8B-B14F-4D97-AF65-F5344CB8AC3E}">
        <p14:creationId xmlns:p14="http://schemas.microsoft.com/office/powerpoint/2010/main" val="205726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892EF0-F4F9-45B0-84E0-ABF3A4A42ADE}"/>
              </a:ext>
            </a:extLst>
          </p:cNvPr>
          <p:cNvPicPr>
            <a:picLocks noChangeAspect="1"/>
          </p:cNvPicPr>
          <p:nvPr/>
        </p:nvPicPr>
        <p:blipFill>
          <a:blip r:embed="rId2"/>
          <a:stretch>
            <a:fillRect/>
          </a:stretch>
        </p:blipFill>
        <p:spPr>
          <a:xfrm>
            <a:off x="372253" y="1973716"/>
            <a:ext cx="2910568" cy="2910568"/>
          </a:xfrm>
          <a:prstGeom prst="rect">
            <a:avLst/>
          </a:prstGeom>
        </p:spPr>
      </p:pic>
      <p:pic>
        <p:nvPicPr>
          <p:cNvPr id="3" name="Picture 2">
            <a:extLst>
              <a:ext uri="{FF2B5EF4-FFF2-40B4-BE49-F238E27FC236}">
                <a16:creationId xmlns:a16="http://schemas.microsoft.com/office/drawing/2014/main" id="{73DB7F2C-2314-AB64-2979-49D18060DD1A}"/>
              </a:ext>
            </a:extLst>
          </p:cNvPr>
          <p:cNvPicPr>
            <a:picLocks noChangeAspect="1"/>
          </p:cNvPicPr>
          <p:nvPr/>
        </p:nvPicPr>
        <p:blipFill>
          <a:blip r:embed="rId3"/>
          <a:stretch>
            <a:fillRect/>
          </a:stretch>
        </p:blipFill>
        <p:spPr>
          <a:xfrm>
            <a:off x="3967585" y="1380931"/>
            <a:ext cx="7282023" cy="4096138"/>
          </a:xfrm>
          <a:prstGeom prst="rect">
            <a:avLst/>
          </a:prstGeom>
          <a:ln>
            <a:solidFill>
              <a:schemeClr val="tx1"/>
            </a:solidFill>
          </a:ln>
        </p:spPr>
      </p:pic>
    </p:spTree>
    <p:extLst>
      <p:ext uri="{BB962C8B-B14F-4D97-AF65-F5344CB8AC3E}">
        <p14:creationId xmlns:p14="http://schemas.microsoft.com/office/powerpoint/2010/main" val="80996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BE27-1F81-0253-B734-1734BCA680F5}"/>
              </a:ext>
            </a:extLst>
          </p:cNvPr>
          <p:cNvSpPr>
            <a:spLocks noGrp="1"/>
          </p:cNvSpPr>
          <p:nvPr>
            <p:ph type="title"/>
          </p:nvPr>
        </p:nvSpPr>
        <p:spPr/>
        <p:txBody>
          <a:bodyPr/>
          <a:lstStyle/>
          <a:p>
            <a:r>
              <a:rPr lang="en-US" dirty="0"/>
              <a:t>How does Shakespeare make this a memorable moment in the play?</a:t>
            </a:r>
            <a:endParaRPr lang="en-GB" dirty="0"/>
          </a:p>
        </p:txBody>
      </p:sp>
      <p:sp>
        <p:nvSpPr>
          <p:cNvPr id="5" name="TextBox 4">
            <a:extLst>
              <a:ext uri="{FF2B5EF4-FFF2-40B4-BE49-F238E27FC236}">
                <a16:creationId xmlns:a16="http://schemas.microsoft.com/office/drawing/2014/main" id="{512E4DD5-C59B-0E59-92B7-7FE83FEB07A2}"/>
              </a:ext>
            </a:extLst>
          </p:cNvPr>
          <p:cNvSpPr txBox="1"/>
          <p:nvPr/>
        </p:nvSpPr>
        <p:spPr>
          <a:xfrm>
            <a:off x="7341118" y="2086516"/>
            <a:ext cx="4850882" cy="4493538"/>
          </a:xfrm>
          <a:prstGeom prst="rect">
            <a:avLst/>
          </a:prstGeom>
          <a:noFill/>
        </p:spPr>
        <p:txBody>
          <a:bodyPr wrap="square" rtlCol="0">
            <a:spAutoFit/>
          </a:bodyPr>
          <a:lstStyle/>
          <a:p>
            <a:r>
              <a:rPr lang="en-US" sz="2200" dirty="0"/>
              <a:t>One thing Shakespeare does to make this a memorable moment in the play is…</a:t>
            </a:r>
          </a:p>
          <a:p>
            <a:r>
              <a:rPr lang="en-US" sz="2200" dirty="0"/>
              <a:t>A quote that supports this would be…</a:t>
            </a:r>
          </a:p>
          <a:p>
            <a:r>
              <a:rPr lang="en-US" sz="2200" dirty="0"/>
              <a:t>This quote demonstrates my point because…</a:t>
            </a:r>
          </a:p>
          <a:p>
            <a:endParaRPr lang="en-US" sz="2200" dirty="0"/>
          </a:p>
          <a:p>
            <a:r>
              <a:rPr lang="en-US" sz="2200" dirty="0"/>
              <a:t>Another thing Shakespeare does to make this a memorable moment in the play is…</a:t>
            </a:r>
          </a:p>
          <a:p>
            <a:r>
              <a:rPr lang="en-US" sz="2200" dirty="0"/>
              <a:t>A quote that supports this would be…</a:t>
            </a:r>
          </a:p>
          <a:p>
            <a:r>
              <a:rPr lang="en-US" sz="2200" dirty="0"/>
              <a:t>This quote supports what I am saying because…</a:t>
            </a:r>
          </a:p>
        </p:txBody>
      </p:sp>
      <p:pic>
        <p:nvPicPr>
          <p:cNvPr id="3" name="Picture 2">
            <a:extLst>
              <a:ext uri="{FF2B5EF4-FFF2-40B4-BE49-F238E27FC236}">
                <a16:creationId xmlns:a16="http://schemas.microsoft.com/office/drawing/2014/main" id="{4ED688B4-2488-8242-269F-AF743A7A6DF2}"/>
              </a:ext>
            </a:extLst>
          </p:cNvPr>
          <p:cNvPicPr>
            <a:picLocks noChangeAspect="1"/>
          </p:cNvPicPr>
          <p:nvPr/>
        </p:nvPicPr>
        <p:blipFill>
          <a:blip r:embed="rId2"/>
          <a:stretch>
            <a:fillRect/>
          </a:stretch>
        </p:blipFill>
        <p:spPr>
          <a:xfrm>
            <a:off x="838200" y="2487731"/>
            <a:ext cx="6027650" cy="3390553"/>
          </a:xfrm>
          <a:prstGeom prst="rect">
            <a:avLst/>
          </a:prstGeom>
          <a:ln>
            <a:solidFill>
              <a:schemeClr val="tx1"/>
            </a:solidFill>
          </a:ln>
        </p:spPr>
      </p:pic>
    </p:spTree>
    <p:extLst>
      <p:ext uri="{BB962C8B-B14F-4D97-AF65-F5344CB8AC3E}">
        <p14:creationId xmlns:p14="http://schemas.microsoft.com/office/powerpoint/2010/main" val="283088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7E0ECB4-66EF-C92B-443D-B46E676171B6}"/>
              </a:ext>
            </a:extLst>
          </p:cNvPr>
          <p:cNvGraphicFramePr>
            <a:graphicFrameLocks noGrp="1"/>
          </p:cNvGraphicFramePr>
          <p:nvPr>
            <p:ph idx="1"/>
            <p:extLst>
              <p:ext uri="{D42A27DB-BD31-4B8C-83A1-F6EECF244321}">
                <p14:modId xmlns:p14="http://schemas.microsoft.com/office/powerpoint/2010/main" val="1523436490"/>
              </p:ext>
            </p:extLst>
          </p:nvPr>
        </p:nvGraphicFramePr>
        <p:xfrm>
          <a:off x="0" y="0"/>
          <a:ext cx="12192000" cy="6858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16993578"/>
                    </a:ext>
                  </a:extLst>
                </a:gridCol>
                <a:gridCol w="3048000">
                  <a:extLst>
                    <a:ext uri="{9D8B030D-6E8A-4147-A177-3AD203B41FA5}">
                      <a16:colId xmlns:a16="http://schemas.microsoft.com/office/drawing/2014/main" val="823444067"/>
                    </a:ext>
                  </a:extLst>
                </a:gridCol>
                <a:gridCol w="3048000">
                  <a:extLst>
                    <a:ext uri="{9D8B030D-6E8A-4147-A177-3AD203B41FA5}">
                      <a16:colId xmlns:a16="http://schemas.microsoft.com/office/drawing/2014/main" val="1192026281"/>
                    </a:ext>
                  </a:extLst>
                </a:gridCol>
                <a:gridCol w="3048000">
                  <a:extLst>
                    <a:ext uri="{9D8B030D-6E8A-4147-A177-3AD203B41FA5}">
                      <a16:colId xmlns:a16="http://schemas.microsoft.com/office/drawing/2014/main" val="3604590418"/>
                    </a:ext>
                  </a:extLst>
                </a:gridCol>
              </a:tblGrid>
              <a:tr h="342900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571726"/>
                  </a:ext>
                </a:extLst>
              </a:tr>
              <a:tr h="3429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0730376"/>
                  </a:ext>
                </a:extLst>
              </a:tr>
            </a:tbl>
          </a:graphicData>
        </a:graphic>
      </p:graphicFrame>
      <p:sp>
        <p:nvSpPr>
          <p:cNvPr id="5" name="TextBox 4">
            <a:extLst>
              <a:ext uri="{FF2B5EF4-FFF2-40B4-BE49-F238E27FC236}">
                <a16:creationId xmlns:a16="http://schemas.microsoft.com/office/drawing/2014/main" id="{EBE59477-AEB3-B7AA-2B50-D0FABAB22587}"/>
              </a:ext>
            </a:extLst>
          </p:cNvPr>
          <p:cNvSpPr txBox="1"/>
          <p:nvPr/>
        </p:nvSpPr>
        <p:spPr>
          <a:xfrm>
            <a:off x="624347" y="-3892"/>
            <a:ext cx="1989647" cy="369332"/>
          </a:xfrm>
          <a:prstGeom prst="rect">
            <a:avLst/>
          </a:prstGeom>
          <a:noFill/>
        </p:spPr>
        <p:txBody>
          <a:bodyPr wrap="none" rtlCol="0">
            <a:spAutoFit/>
          </a:bodyPr>
          <a:lstStyle/>
          <a:p>
            <a:r>
              <a:rPr lang="en-US" dirty="0"/>
              <a:t>Act 3 Scene 1 part 1</a:t>
            </a:r>
            <a:endParaRPr lang="en-GB" dirty="0"/>
          </a:p>
        </p:txBody>
      </p:sp>
      <p:sp>
        <p:nvSpPr>
          <p:cNvPr id="6" name="TextBox 5">
            <a:extLst>
              <a:ext uri="{FF2B5EF4-FFF2-40B4-BE49-F238E27FC236}">
                <a16:creationId xmlns:a16="http://schemas.microsoft.com/office/drawing/2014/main" id="{08DCB77D-CB79-1ED8-95BF-49CF0B47B9B0}"/>
              </a:ext>
            </a:extLst>
          </p:cNvPr>
          <p:cNvSpPr txBox="1"/>
          <p:nvPr/>
        </p:nvSpPr>
        <p:spPr>
          <a:xfrm>
            <a:off x="6861110" y="0"/>
            <a:ext cx="1444626" cy="369332"/>
          </a:xfrm>
          <a:prstGeom prst="rect">
            <a:avLst/>
          </a:prstGeom>
          <a:noFill/>
        </p:spPr>
        <p:txBody>
          <a:bodyPr wrap="none" rtlCol="0">
            <a:spAutoFit/>
          </a:bodyPr>
          <a:lstStyle/>
          <a:p>
            <a:r>
              <a:rPr lang="en-US" dirty="0"/>
              <a:t>Act 3 Scene 2</a:t>
            </a:r>
            <a:endParaRPr lang="en-GB" dirty="0"/>
          </a:p>
        </p:txBody>
      </p:sp>
      <p:sp>
        <p:nvSpPr>
          <p:cNvPr id="7" name="TextBox 6">
            <a:extLst>
              <a:ext uri="{FF2B5EF4-FFF2-40B4-BE49-F238E27FC236}">
                <a16:creationId xmlns:a16="http://schemas.microsoft.com/office/drawing/2014/main" id="{9037BBE8-17F6-6DD4-FF7E-D3D9078F0228}"/>
              </a:ext>
            </a:extLst>
          </p:cNvPr>
          <p:cNvSpPr txBox="1"/>
          <p:nvPr/>
        </p:nvSpPr>
        <p:spPr>
          <a:xfrm>
            <a:off x="3630318" y="3466714"/>
            <a:ext cx="2079415" cy="369332"/>
          </a:xfrm>
          <a:prstGeom prst="rect">
            <a:avLst/>
          </a:prstGeom>
          <a:noFill/>
        </p:spPr>
        <p:txBody>
          <a:bodyPr wrap="none" rtlCol="0">
            <a:spAutoFit/>
          </a:bodyPr>
          <a:lstStyle/>
          <a:p>
            <a:r>
              <a:rPr lang="en-US" dirty="0"/>
              <a:t>Act 3 Scene 3 part 3</a:t>
            </a:r>
            <a:endParaRPr lang="en-GB" dirty="0"/>
          </a:p>
        </p:txBody>
      </p:sp>
      <p:sp>
        <p:nvSpPr>
          <p:cNvPr id="8" name="TextBox 7">
            <a:extLst>
              <a:ext uri="{FF2B5EF4-FFF2-40B4-BE49-F238E27FC236}">
                <a16:creationId xmlns:a16="http://schemas.microsoft.com/office/drawing/2014/main" id="{87304EFE-1F61-256C-D56C-0629A5CF60ED}"/>
              </a:ext>
            </a:extLst>
          </p:cNvPr>
          <p:cNvSpPr txBox="1"/>
          <p:nvPr/>
        </p:nvSpPr>
        <p:spPr>
          <a:xfrm>
            <a:off x="9693557" y="0"/>
            <a:ext cx="2034531" cy="369332"/>
          </a:xfrm>
          <a:prstGeom prst="rect">
            <a:avLst/>
          </a:prstGeom>
          <a:noFill/>
        </p:spPr>
        <p:txBody>
          <a:bodyPr wrap="none" rtlCol="0">
            <a:spAutoFit/>
          </a:bodyPr>
          <a:lstStyle/>
          <a:p>
            <a:r>
              <a:rPr lang="en-US" dirty="0"/>
              <a:t>Act 3 Scene 3 part 1</a:t>
            </a:r>
            <a:endParaRPr lang="en-GB" dirty="0"/>
          </a:p>
        </p:txBody>
      </p:sp>
      <p:sp>
        <p:nvSpPr>
          <p:cNvPr id="9" name="TextBox 8">
            <a:extLst>
              <a:ext uri="{FF2B5EF4-FFF2-40B4-BE49-F238E27FC236}">
                <a16:creationId xmlns:a16="http://schemas.microsoft.com/office/drawing/2014/main" id="{1B03016C-5034-EF4F-1F48-64899C5BD830}"/>
              </a:ext>
            </a:extLst>
          </p:cNvPr>
          <p:cNvSpPr txBox="1"/>
          <p:nvPr/>
        </p:nvSpPr>
        <p:spPr>
          <a:xfrm>
            <a:off x="624347" y="3466714"/>
            <a:ext cx="2082621" cy="369332"/>
          </a:xfrm>
          <a:prstGeom prst="rect">
            <a:avLst/>
          </a:prstGeom>
          <a:noFill/>
        </p:spPr>
        <p:txBody>
          <a:bodyPr wrap="none" rtlCol="0">
            <a:spAutoFit/>
          </a:bodyPr>
          <a:lstStyle/>
          <a:p>
            <a:r>
              <a:rPr lang="en-US" dirty="0"/>
              <a:t>Act 3 Scene 3 part 2</a:t>
            </a:r>
            <a:endParaRPr lang="en-GB" dirty="0"/>
          </a:p>
        </p:txBody>
      </p:sp>
      <p:sp>
        <p:nvSpPr>
          <p:cNvPr id="10" name="TextBox 9">
            <a:extLst>
              <a:ext uri="{FF2B5EF4-FFF2-40B4-BE49-F238E27FC236}">
                <a16:creationId xmlns:a16="http://schemas.microsoft.com/office/drawing/2014/main" id="{26C2C3B8-AF0E-CDFC-BBE4-EBCB25DDAF46}"/>
              </a:ext>
            </a:extLst>
          </p:cNvPr>
          <p:cNvSpPr txBox="1"/>
          <p:nvPr/>
        </p:nvSpPr>
        <p:spPr>
          <a:xfrm>
            <a:off x="3613173" y="0"/>
            <a:ext cx="2037737" cy="369332"/>
          </a:xfrm>
          <a:prstGeom prst="rect">
            <a:avLst/>
          </a:prstGeom>
          <a:noFill/>
        </p:spPr>
        <p:txBody>
          <a:bodyPr wrap="none" rtlCol="0">
            <a:spAutoFit/>
          </a:bodyPr>
          <a:lstStyle/>
          <a:p>
            <a:r>
              <a:rPr lang="en-US" dirty="0"/>
              <a:t>Act 3 Scene 1 part 2</a:t>
            </a:r>
            <a:endParaRPr lang="en-GB" dirty="0"/>
          </a:p>
        </p:txBody>
      </p:sp>
      <p:sp>
        <p:nvSpPr>
          <p:cNvPr id="11" name="TextBox 10">
            <a:extLst>
              <a:ext uri="{FF2B5EF4-FFF2-40B4-BE49-F238E27FC236}">
                <a16:creationId xmlns:a16="http://schemas.microsoft.com/office/drawing/2014/main" id="{444DD463-8731-A397-5555-896D046430B5}"/>
              </a:ext>
            </a:extLst>
          </p:cNvPr>
          <p:cNvSpPr txBox="1"/>
          <p:nvPr/>
        </p:nvSpPr>
        <p:spPr>
          <a:xfrm>
            <a:off x="6562951" y="3448826"/>
            <a:ext cx="2040943" cy="369332"/>
          </a:xfrm>
          <a:prstGeom prst="rect">
            <a:avLst/>
          </a:prstGeom>
          <a:noFill/>
        </p:spPr>
        <p:txBody>
          <a:bodyPr wrap="none" rtlCol="0">
            <a:spAutoFit/>
          </a:bodyPr>
          <a:lstStyle/>
          <a:p>
            <a:r>
              <a:rPr lang="en-US" dirty="0"/>
              <a:t>Act 3 Scene 4 part 1</a:t>
            </a:r>
            <a:endParaRPr lang="en-GB" dirty="0"/>
          </a:p>
        </p:txBody>
      </p:sp>
      <p:sp>
        <p:nvSpPr>
          <p:cNvPr id="12" name="TextBox 11">
            <a:extLst>
              <a:ext uri="{FF2B5EF4-FFF2-40B4-BE49-F238E27FC236}">
                <a16:creationId xmlns:a16="http://schemas.microsoft.com/office/drawing/2014/main" id="{0C84B80A-E429-35A2-37A6-CBB81B1BBBE1}"/>
              </a:ext>
            </a:extLst>
          </p:cNvPr>
          <p:cNvSpPr txBox="1"/>
          <p:nvPr/>
        </p:nvSpPr>
        <p:spPr>
          <a:xfrm>
            <a:off x="9639055" y="3466714"/>
            <a:ext cx="2089033" cy="369332"/>
          </a:xfrm>
          <a:prstGeom prst="rect">
            <a:avLst/>
          </a:prstGeom>
          <a:noFill/>
        </p:spPr>
        <p:txBody>
          <a:bodyPr wrap="none" rtlCol="0">
            <a:spAutoFit/>
          </a:bodyPr>
          <a:lstStyle/>
          <a:p>
            <a:r>
              <a:rPr lang="en-US" dirty="0"/>
              <a:t>Act 3 Scene 4 part 2</a:t>
            </a:r>
            <a:endParaRPr lang="en-GB" dirty="0"/>
          </a:p>
        </p:txBody>
      </p:sp>
      <p:cxnSp>
        <p:nvCxnSpPr>
          <p:cNvPr id="15" name="Straight Connector 14">
            <a:extLst>
              <a:ext uri="{FF2B5EF4-FFF2-40B4-BE49-F238E27FC236}">
                <a16:creationId xmlns:a16="http://schemas.microsoft.com/office/drawing/2014/main" id="{19412CCF-F72C-D64E-4033-407C7AF5A12F}"/>
              </a:ext>
            </a:extLst>
          </p:cNvPr>
          <p:cNvCxnSpPr/>
          <p:nvPr/>
        </p:nvCxnSpPr>
        <p:spPr>
          <a:xfrm>
            <a:off x="19752" y="2015412"/>
            <a:ext cx="12192000"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96486EC-D6C5-2011-2419-D038787382A5}"/>
              </a:ext>
            </a:extLst>
          </p:cNvPr>
          <p:cNvCxnSpPr/>
          <p:nvPr/>
        </p:nvCxnSpPr>
        <p:spPr>
          <a:xfrm>
            <a:off x="0" y="5592146"/>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1238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1637</Words>
  <Application>Microsoft Office PowerPoint</Application>
  <PresentationFormat>Widescreen</PresentationFormat>
  <Paragraphs>68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Berlin Sans FB</vt:lpstr>
      <vt:lpstr>open sans</vt:lpstr>
      <vt:lpstr>Office Theme</vt:lpstr>
      <vt:lpstr>What’s going on at the beginning of Act 3 Scene 4?</vt:lpstr>
      <vt:lpstr>PowerPoint Presentation</vt:lpstr>
      <vt:lpstr>PowerPoint Presentation</vt:lpstr>
      <vt:lpstr>How does Shakespeare make this a memorable moment in the play?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features of Act 3, Scene 1?</dc:title>
  <dc:creator>Andy Roberts</dc:creator>
  <cp:lastModifiedBy>Andy Roberts</cp:lastModifiedBy>
  <cp:revision>9</cp:revision>
  <cp:lastPrinted>2022-11-07T17:10:16Z</cp:lastPrinted>
  <dcterms:created xsi:type="dcterms:W3CDTF">2022-11-07T12:15:14Z</dcterms:created>
  <dcterms:modified xsi:type="dcterms:W3CDTF">2022-11-09T13:19:55Z</dcterms:modified>
</cp:coreProperties>
</file>