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2" d="100"/>
          <a:sy n="82" d="100"/>
        </p:scale>
        <p:origin x="7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9090-8A61-1C3E-70A7-F3D9B8B8D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7AEE8E-8FE1-7626-EB26-DAC2996BA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CF2679-F2D1-D5B1-2F8E-16ABAE1C9D0C}"/>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E41851E5-FEC9-D907-1229-049F866B7A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4BDEAF-51FA-C0D3-F0FA-88ACCFC2E64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1106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B7F42-1413-8396-7D49-9D9E960253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170B5A-F8FF-31FF-65CC-B3A749DED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786F61-6FE6-59E1-B18A-2718C2F7590E}"/>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9E7D1B7F-1E3F-847E-44A2-BD6539C35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13570B-294B-5749-1413-21574A61D6CB}"/>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03796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FA1FE-EAF5-82E7-70B7-30BE8FB6A5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C4CBB0-1E34-49DC-64F3-3119EF0BDB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F9703F-EF41-4267-B5DF-9C34E86072BE}"/>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3BB0E3A3-20E0-5B93-5D5F-C3636891ED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4DF546-98F9-8D67-9CC2-457EAC35DD0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535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8229-419C-FDF6-A585-C16F0D65F2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A70505-ECF9-8B71-9884-4200B0E01F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93D50-7784-C528-99C8-C61F3CDEC90E}"/>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35F8D384-F92B-F51A-7B5C-3C8173827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5405D-54DF-13CB-23DB-56F91644D296}"/>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8627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3A69-105B-4AB5-9035-17A4D265B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FAA6FA-FDE3-148B-0B85-84E2252CA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FB92A1-3242-5C9D-9579-ACC1CE60980A}"/>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7190C910-B172-2DE9-7297-F39B59262E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FFDC65-A8B7-102E-F808-B539F78F771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77001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8BCB-DA7F-8BF9-29B1-173DC6C4D0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902943-101B-8EA3-46A3-83FA81B4C3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B78B82-9135-1EE6-34AA-E2DE71D2AA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813DD4-34F3-BD19-C996-9C71331C15E1}"/>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6" name="Footer Placeholder 5">
            <a:extLst>
              <a:ext uri="{FF2B5EF4-FFF2-40B4-BE49-F238E27FC236}">
                <a16:creationId xmlns:a16="http://schemas.microsoft.com/office/drawing/2014/main" id="{9E32E700-5647-447E-E9F3-EE862D80C4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C5A6A1-A2F8-3116-FA95-8D8AAE915C5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0707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22BD-AAB9-6DA8-FC57-D299077397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6583E-9A08-A698-E4AE-B1CC4253E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2022B-9166-99C0-A091-9EB6FB4FF7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9AAC82-F283-1EBE-A345-F329C3FB0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877811-6E35-8BE7-3781-3B54DFD298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5232F4-4C9E-1159-A8F5-93C3DB025E81}"/>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8" name="Footer Placeholder 7">
            <a:extLst>
              <a:ext uri="{FF2B5EF4-FFF2-40B4-BE49-F238E27FC236}">
                <a16:creationId xmlns:a16="http://schemas.microsoft.com/office/drawing/2014/main" id="{A55F3664-D92A-6677-0D9A-68587FD7E8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B09CCA-5E6D-2ABF-D02A-EAC48506BECF}"/>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80594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AF82-DE36-DD13-CDA5-084A2C9155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771C49-CB66-A6C1-ADE2-1E955F33133A}"/>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4" name="Footer Placeholder 3">
            <a:extLst>
              <a:ext uri="{FF2B5EF4-FFF2-40B4-BE49-F238E27FC236}">
                <a16:creationId xmlns:a16="http://schemas.microsoft.com/office/drawing/2014/main" id="{96165812-3982-BCE4-FE4D-7479F41EAB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0BB57E-9C7E-2202-31E4-8B78AE4CE715}"/>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50835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E608B-6315-1AD9-7C03-762152D2D2C1}"/>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3" name="Footer Placeholder 2">
            <a:extLst>
              <a:ext uri="{FF2B5EF4-FFF2-40B4-BE49-F238E27FC236}">
                <a16:creationId xmlns:a16="http://schemas.microsoft.com/office/drawing/2014/main" id="{0C6EE000-BE8F-9B2C-F686-66F368C77B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68D9B3-2563-1591-9837-E932257D09FA}"/>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411761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0626-E462-9535-C195-981B581393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0D908D-060D-5B4D-996B-BE4D9A077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0E9F36-BC17-2333-D001-07DC6C597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1FA2C-7638-76F2-2AA8-49031529D928}"/>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6" name="Footer Placeholder 5">
            <a:extLst>
              <a:ext uri="{FF2B5EF4-FFF2-40B4-BE49-F238E27FC236}">
                <a16:creationId xmlns:a16="http://schemas.microsoft.com/office/drawing/2014/main" id="{E0E28C60-9AB1-2920-EF29-099985ACEE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71E89D-A4B1-1CCF-1385-25378B07B5CE}"/>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3293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B2F5-0634-3F6C-2742-AA1357A49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1F72F1-6D5C-C8CC-4892-D4955B7F1C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397871-8757-35A8-A681-30936469D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34D89-E38A-892E-BBA8-0D8420898AE9}"/>
              </a:ext>
            </a:extLst>
          </p:cNvPr>
          <p:cNvSpPr>
            <a:spLocks noGrp="1"/>
          </p:cNvSpPr>
          <p:nvPr>
            <p:ph type="dt" sz="half" idx="10"/>
          </p:nvPr>
        </p:nvSpPr>
        <p:spPr/>
        <p:txBody>
          <a:bodyPr/>
          <a:lstStyle/>
          <a:p>
            <a:fld id="{CBAA67EC-E839-4954-945B-7A75E6B6EEEA}" type="datetimeFigureOut">
              <a:rPr lang="en-GB" smtClean="0"/>
              <a:t>07/11/2022</a:t>
            </a:fld>
            <a:endParaRPr lang="en-GB"/>
          </a:p>
        </p:txBody>
      </p:sp>
      <p:sp>
        <p:nvSpPr>
          <p:cNvPr id="6" name="Footer Placeholder 5">
            <a:extLst>
              <a:ext uri="{FF2B5EF4-FFF2-40B4-BE49-F238E27FC236}">
                <a16:creationId xmlns:a16="http://schemas.microsoft.com/office/drawing/2014/main" id="{AFEC2EEC-A461-F246-B905-F49F0F521B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C53449-556E-5BB7-07BC-FA39825F8D79}"/>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87142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96E432-D672-9A5B-4C82-A38414D43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9C1805-D3FF-47EE-8399-B67D827612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9307D6-1EE7-7CF3-7F22-733643F29B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67EC-E839-4954-945B-7A75E6B6EEEA}" type="datetimeFigureOut">
              <a:rPr lang="en-GB" smtClean="0"/>
              <a:t>07/11/2022</a:t>
            </a:fld>
            <a:endParaRPr lang="en-GB"/>
          </a:p>
        </p:txBody>
      </p:sp>
      <p:sp>
        <p:nvSpPr>
          <p:cNvPr id="5" name="Footer Placeholder 4">
            <a:extLst>
              <a:ext uri="{FF2B5EF4-FFF2-40B4-BE49-F238E27FC236}">
                <a16:creationId xmlns:a16="http://schemas.microsoft.com/office/drawing/2014/main" id="{32148DBC-58E9-108B-0732-CF39A40EF1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75DE9A-D66F-957B-A915-946BC8B564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7218D-5B57-4A44-81BC-A8556E28BC31}" type="slidenum">
              <a:rPr lang="en-GB" smtClean="0"/>
              <a:t>‹#›</a:t>
            </a:fld>
            <a:endParaRPr lang="en-GB"/>
          </a:p>
        </p:txBody>
      </p:sp>
    </p:spTree>
    <p:extLst>
      <p:ext uri="{BB962C8B-B14F-4D97-AF65-F5344CB8AC3E}">
        <p14:creationId xmlns:p14="http://schemas.microsoft.com/office/powerpoint/2010/main" val="401762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1CCF-4A3B-A4ED-7314-419A1DD9EFDE}"/>
              </a:ext>
            </a:extLst>
          </p:cNvPr>
          <p:cNvSpPr>
            <a:spLocks noGrp="1"/>
          </p:cNvSpPr>
          <p:nvPr>
            <p:ph type="ctrTitle"/>
          </p:nvPr>
        </p:nvSpPr>
        <p:spPr/>
        <p:txBody>
          <a:bodyPr>
            <a:normAutofit fontScale="90000"/>
          </a:bodyPr>
          <a:lstStyle/>
          <a:p>
            <a:r>
              <a:rPr lang="en-US" b="1" u="sng" dirty="0"/>
              <a:t>What’s going on at the beginning of Act 4 Scene 1?</a:t>
            </a:r>
            <a:endParaRPr lang="en-GB" b="1" u="sng" dirty="0"/>
          </a:p>
        </p:txBody>
      </p:sp>
      <p:sp>
        <p:nvSpPr>
          <p:cNvPr id="3" name="Subtitle 2">
            <a:extLst>
              <a:ext uri="{FF2B5EF4-FFF2-40B4-BE49-F238E27FC236}">
                <a16:creationId xmlns:a16="http://schemas.microsoft.com/office/drawing/2014/main" id="{2F86E230-DE51-BC4A-09E4-1E8C1AF44C8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9623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DAA261-91A8-184B-5A24-DD423F342476}"/>
              </a:ext>
            </a:extLst>
          </p:cNvPr>
          <p:cNvSpPr>
            <a:spLocks noGrp="1"/>
          </p:cNvSpPr>
          <p:nvPr>
            <p:ph idx="1"/>
          </p:nvPr>
        </p:nvSpPr>
        <p:spPr>
          <a:xfrm>
            <a:off x="-46653" y="0"/>
            <a:ext cx="4301412" cy="6858000"/>
          </a:xfrm>
        </p:spPr>
        <p:txBody>
          <a:bodyPr>
            <a:noAutofit/>
          </a:bodyPr>
          <a:lstStyle/>
          <a:p>
            <a:pPr marL="0" indent="0" algn="l" fontAlgn="base">
              <a:buNone/>
            </a:pPr>
            <a:r>
              <a:rPr lang="en-US" sz="950" b="1" i="0" u="sng" dirty="0">
                <a:solidFill>
                  <a:srgbClr val="333333"/>
                </a:solidFill>
                <a:effectLst/>
                <a:latin typeface="open sans" panose="020B0606030504020204" pitchFamily="34" charset="0"/>
              </a:rPr>
              <a:t>Act 4 Scene 1 part 1</a:t>
            </a:r>
          </a:p>
          <a:p>
            <a:pPr marL="0" indent="0" algn="l" fontAlgn="base">
              <a:buNone/>
            </a:pPr>
            <a:r>
              <a:rPr lang="en-US" sz="800" b="0" i="0" dirty="0">
                <a:solidFill>
                  <a:srgbClr val="333333"/>
                </a:solidFill>
                <a:effectLst/>
                <a:latin typeface="open sans" panose="020B0606030504020204" pitchFamily="34" charset="0"/>
              </a:rPr>
              <a:t>Iago had to work fast. Every minute’s delay increased the risk that he would be exposed. He found Othello at his desk, where he sat brooding, and he introduced the subject immediately.</a:t>
            </a:r>
          </a:p>
          <a:p>
            <a:pPr marL="0" indent="0" algn="l" fontAlgn="base">
              <a:buNone/>
            </a:pPr>
            <a:r>
              <a:rPr lang="en-US" sz="800" b="0" i="0" dirty="0">
                <a:solidFill>
                  <a:srgbClr val="333333"/>
                </a:solidFill>
                <a:effectLst/>
                <a:latin typeface="open sans" panose="020B0606030504020204" pitchFamily="34" charset="0"/>
              </a:rPr>
              <a:t>‘What do you think about it?’ he said.</a:t>
            </a:r>
          </a:p>
          <a:p>
            <a:pPr marL="0" indent="0" algn="l" fontAlgn="base">
              <a:buNone/>
            </a:pPr>
            <a:r>
              <a:rPr lang="en-US" sz="800" b="0" i="0" dirty="0">
                <a:solidFill>
                  <a:srgbClr val="333333"/>
                </a:solidFill>
                <a:effectLst/>
                <a:latin typeface="open sans" panose="020B0606030504020204" pitchFamily="34" charset="0"/>
              </a:rPr>
              <a:t>‘Think about it Iago?’ Othello was far away.</a:t>
            </a:r>
          </a:p>
          <a:p>
            <a:pPr marL="0" indent="0" algn="l" fontAlgn="base">
              <a:buNone/>
            </a:pPr>
            <a:r>
              <a:rPr lang="en-US" sz="800" b="0" i="0" dirty="0">
                <a:solidFill>
                  <a:srgbClr val="333333"/>
                </a:solidFill>
                <a:effectLst/>
                <a:latin typeface="open sans" panose="020B0606030504020204" pitchFamily="34" charset="0"/>
              </a:rPr>
              <a:t>‘What! To kiss in private’?</a:t>
            </a:r>
          </a:p>
          <a:p>
            <a:pPr marL="0" indent="0" algn="l" fontAlgn="base">
              <a:buNone/>
            </a:pPr>
            <a:r>
              <a:rPr lang="en-US" sz="800" b="0" i="0" dirty="0">
                <a:solidFill>
                  <a:srgbClr val="333333"/>
                </a:solidFill>
                <a:effectLst/>
                <a:latin typeface="open sans" panose="020B0606030504020204" pitchFamily="34" charset="0"/>
              </a:rPr>
              <a:t>‘It would be an </a:t>
            </a:r>
            <a:r>
              <a:rPr lang="en-US" sz="800" b="0" i="0" dirty="0" err="1">
                <a:solidFill>
                  <a:srgbClr val="333333"/>
                </a:solidFill>
                <a:effectLst/>
                <a:latin typeface="open sans" panose="020B0606030504020204" pitchFamily="34" charset="0"/>
              </a:rPr>
              <a:t>unauthorised</a:t>
            </a:r>
            <a:r>
              <a:rPr lang="en-US" sz="800" b="0" i="0" dirty="0">
                <a:solidFill>
                  <a:srgbClr val="333333"/>
                </a:solidFill>
                <a:effectLst/>
                <a:latin typeface="open sans" panose="020B0606030504020204" pitchFamily="34" charset="0"/>
              </a:rPr>
              <a:t> kiss then.’</a:t>
            </a:r>
          </a:p>
          <a:p>
            <a:pPr marL="0" indent="0" algn="l" fontAlgn="base">
              <a:buNone/>
            </a:pPr>
            <a:r>
              <a:rPr lang="en-US" sz="800" b="0" i="0" dirty="0">
                <a:solidFill>
                  <a:srgbClr val="333333"/>
                </a:solidFill>
                <a:effectLst/>
                <a:latin typeface="open sans" panose="020B0606030504020204" pitchFamily="34" charset="0"/>
              </a:rPr>
              <a:t>‘Or to be naked in bed with her friend and not mean any harm?’</a:t>
            </a:r>
          </a:p>
          <a:p>
            <a:pPr marL="0" indent="0" algn="l" fontAlgn="base">
              <a:buNone/>
            </a:pPr>
            <a:r>
              <a:rPr lang="en-US" sz="800" b="0" i="0" dirty="0">
                <a:solidFill>
                  <a:srgbClr val="333333"/>
                </a:solidFill>
                <a:effectLst/>
                <a:latin typeface="open sans" panose="020B0606030504020204" pitchFamily="34" charset="0"/>
              </a:rPr>
              <a:t>He had the General’s attention. ‘Naked in bed and not mean harm?’ said Othello. ‘That’s hypocrisy against the devil. Those who do that without meaning harm are being tempted by the devil and they are tempting heaven.’</a:t>
            </a:r>
          </a:p>
          <a:p>
            <a:pPr marL="0" indent="0" algn="l" fontAlgn="base">
              <a:buNone/>
            </a:pPr>
            <a:r>
              <a:rPr lang="en-US" sz="800" b="0" i="0" dirty="0">
                <a:solidFill>
                  <a:srgbClr val="333333"/>
                </a:solidFill>
                <a:effectLst/>
                <a:latin typeface="open sans" panose="020B0606030504020204" pitchFamily="34" charset="0"/>
              </a:rPr>
              <a:t>‘If they do nothing it’s just a venial slip,’ said Iago. ‘But if I give my wife a handkerchief…’</a:t>
            </a:r>
          </a:p>
          <a:p>
            <a:pPr marL="0" indent="0" algn="l" fontAlgn="base">
              <a:buNone/>
            </a:pPr>
            <a:r>
              <a:rPr lang="en-US" sz="800" b="0" i="0" dirty="0">
                <a:solidFill>
                  <a:srgbClr val="333333"/>
                </a:solidFill>
                <a:effectLst/>
                <a:latin typeface="open sans" panose="020B0606030504020204" pitchFamily="34" charset="0"/>
              </a:rPr>
              <a:t>‘What then?’ said Othello.</a:t>
            </a:r>
          </a:p>
          <a:p>
            <a:pPr marL="0" indent="0" algn="l" fontAlgn="base">
              <a:buNone/>
            </a:pPr>
            <a:r>
              <a:rPr lang="en-US" sz="800" b="0" i="0" dirty="0">
                <a:solidFill>
                  <a:srgbClr val="333333"/>
                </a:solidFill>
                <a:effectLst/>
                <a:latin typeface="open sans" panose="020B0606030504020204" pitchFamily="34" charset="0"/>
              </a:rPr>
              <a:t>‘Well, then, it’s hers, my lord, and she may give it to any man.’</a:t>
            </a:r>
          </a:p>
          <a:p>
            <a:pPr marL="0" indent="0" algn="l" fontAlgn="base">
              <a:buNone/>
            </a:pPr>
            <a:r>
              <a:rPr lang="en-US" sz="800" b="0" i="0" dirty="0">
                <a:solidFill>
                  <a:srgbClr val="333333"/>
                </a:solidFill>
                <a:effectLst/>
                <a:latin typeface="open sans" panose="020B0606030504020204" pitchFamily="34" charset="0"/>
              </a:rPr>
              <a:t>‘By that logic, being the owner of her </a:t>
            </a:r>
            <a:r>
              <a:rPr lang="en-US" sz="800" b="0" i="0" dirty="0" err="1">
                <a:solidFill>
                  <a:srgbClr val="333333"/>
                </a:solidFill>
                <a:effectLst/>
                <a:latin typeface="open sans" panose="020B0606030504020204" pitchFamily="34" charset="0"/>
              </a:rPr>
              <a:t>honour</a:t>
            </a:r>
            <a:r>
              <a:rPr lang="en-US" sz="800" b="0" i="0" dirty="0">
                <a:solidFill>
                  <a:srgbClr val="333333"/>
                </a:solidFill>
                <a:effectLst/>
                <a:latin typeface="open sans" panose="020B0606030504020204" pitchFamily="34" charset="0"/>
              </a:rPr>
              <a:t>, may she give that too?</a:t>
            </a:r>
          </a:p>
          <a:p>
            <a:pPr marL="0" indent="0" algn="l" fontAlgn="base">
              <a:buNone/>
            </a:pPr>
            <a:r>
              <a:rPr lang="en-US" sz="800" b="0" i="0" dirty="0">
                <a:solidFill>
                  <a:srgbClr val="333333"/>
                </a:solidFill>
                <a:effectLst/>
                <a:latin typeface="open sans" panose="020B0606030504020204" pitchFamily="34" charset="0"/>
              </a:rPr>
              <a:t>Iago smiled. ‘Her </a:t>
            </a:r>
            <a:r>
              <a:rPr lang="en-US" sz="800" b="0" i="0" dirty="0" err="1">
                <a:solidFill>
                  <a:srgbClr val="333333"/>
                </a:solidFill>
                <a:effectLst/>
                <a:latin typeface="open sans" panose="020B0606030504020204" pitchFamily="34" charset="0"/>
              </a:rPr>
              <a:t>honour</a:t>
            </a:r>
            <a:r>
              <a:rPr lang="en-US" sz="800" b="0" i="0" dirty="0">
                <a:solidFill>
                  <a:srgbClr val="333333"/>
                </a:solidFill>
                <a:effectLst/>
                <a:latin typeface="open sans" panose="020B0606030504020204" pitchFamily="34" charset="0"/>
              </a:rPr>
              <a:t> is invisible: they often have it when they don’t. But as for the handkerchief…’</a:t>
            </a:r>
          </a:p>
          <a:p>
            <a:pPr marL="0" indent="0" algn="l" fontAlgn="base">
              <a:buNone/>
            </a:pPr>
            <a:r>
              <a:rPr lang="en-US" sz="800" b="0" i="0" dirty="0">
                <a:solidFill>
                  <a:srgbClr val="333333"/>
                </a:solidFill>
                <a:effectLst/>
                <a:latin typeface="open sans" panose="020B0606030504020204" pitchFamily="34" charset="0"/>
              </a:rPr>
              <a:t>Othello sprang up. ‘By heaven, I’ve been trying to forget that! You told me – oh it comes to my memory like the raven visiting the infectious house, boding ill to all in it – he had my handkerchief.’</a:t>
            </a:r>
          </a:p>
          <a:p>
            <a:pPr marL="0" indent="0" algn="l" fontAlgn="base">
              <a:buNone/>
            </a:pPr>
            <a:r>
              <a:rPr lang="en-US" sz="800" b="0" i="0" dirty="0">
                <a:solidFill>
                  <a:srgbClr val="333333"/>
                </a:solidFill>
                <a:effectLst/>
                <a:latin typeface="open sans" panose="020B0606030504020204" pitchFamily="34" charset="0"/>
              </a:rPr>
              <a:t>‘Yes, and what does that mean?’</a:t>
            </a:r>
          </a:p>
          <a:p>
            <a:pPr marL="0" indent="0" algn="l" fontAlgn="base">
              <a:buNone/>
            </a:pPr>
            <a:r>
              <a:rPr lang="en-US" sz="800" b="0" i="0" dirty="0">
                <a:solidFill>
                  <a:srgbClr val="333333"/>
                </a:solidFill>
                <a:effectLst/>
                <a:latin typeface="open sans" panose="020B0606030504020204" pitchFamily="34" charset="0"/>
              </a:rPr>
              <a:t>‘It’s bad.’</a:t>
            </a:r>
          </a:p>
          <a:p>
            <a:pPr marL="0" indent="0" algn="l" fontAlgn="base">
              <a:buNone/>
            </a:pPr>
            <a:r>
              <a:rPr lang="en-US" sz="800" b="0" i="0" dirty="0">
                <a:solidFill>
                  <a:srgbClr val="333333"/>
                </a:solidFill>
                <a:effectLst/>
                <a:latin typeface="open sans" panose="020B0606030504020204" pitchFamily="34" charset="0"/>
              </a:rPr>
              <a:t>Iago sat down in Othello’s vacated chair. ‘What if I told you I had actually seen him doing you wrong, or heard him say – as there are such rogues who, having seduced some married woman, can’t help blabbing about it.’</a:t>
            </a:r>
          </a:p>
          <a:p>
            <a:pPr marL="0" indent="0" algn="l" fontAlgn="base">
              <a:buNone/>
            </a:pPr>
            <a:r>
              <a:rPr lang="en-US" sz="800" b="0" i="0" dirty="0">
                <a:solidFill>
                  <a:srgbClr val="333333"/>
                </a:solidFill>
                <a:effectLst/>
                <a:latin typeface="open sans" panose="020B0606030504020204" pitchFamily="34" charset="0"/>
              </a:rPr>
              <a:t>‘Has he said anything?’</a:t>
            </a:r>
          </a:p>
          <a:p>
            <a:pPr marL="0" indent="0" algn="l" fontAlgn="base">
              <a:buNone/>
            </a:pPr>
            <a:r>
              <a:rPr lang="en-US" sz="800" b="0" i="0" dirty="0">
                <a:solidFill>
                  <a:srgbClr val="333333"/>
                </a:solidFill>
                <a:effectLst/>
                <a:latin typeface="open sans" panose="020B0606030504020204" pitchFamily="34" charset="0"/>
              </a:rPr>
              <a:t>Iago nodded sadly. ‘He has, my lord, but you can be sure he’ll deny it.’</a:t>
            </a:r>
          </a:p>
          <a:p>
            <a:pPr marL="0" indent="0" algn="l" fontAlgn="base">
              <a:buNone/>
            </a:pPr>
            <a:r>
              <a:rPr lang="en-US" sz="800" b="0" i="0" dirty="0">
                <a:solidFill>
                  <a:srgbClr val="333333"/>
                </a:solidFill>
                <a:effectLst/>
                <a:latin typeface="open sans" panose="020B0606030504020204" pitchFamily="34" charset="0"/>
              </a:rPr>
              <a:t>‘What did he say?’</a:t>
            </a:r>
          </a:p>
          <a:p>
            <a:pPr marL="0" indent="0" algn="l" fontAlgn="base">
              <a:buNone/>
            </a:pPr>
            <a:r>
              <a:rPr lang="en-US" sz="800" b="0" i="0" dirty="0">
                <a:solidFill>
                  <a:srgbClr val="333333"/>
                </a:solidFill>
                <a:effectLst/>
                <a:latin typeface="open sans" panose="020B0606030504020204" pitchFamily="34" charset="0"/>
              </a:rPr>
              <a:t>‘In faith, that he… No, I don’t know what he did.’</a:t>
            </a:r>
          </a:p>
          <a:p>
            <a:pPr marL="0" indent="0" algn="l" fontAlgn="base">
              <a:buNone/>
            </a:pPr>
            <a:r>
              <a:rPr lang="en-US" sz="800" b="0" i="0" dirty="0">
                <a:solidFill>
                  <a:srgbClr val="333333"/>
                </a:solidFill>
                <a:effectLst/>
                <a:latin typeface="open sans" panose="020B0606030504020204" pitchFamily="34" charset="0"/>
              </a:rPr>
              <a:t>Othello went down on his knees and looked up at Iago. ‘What? What?’</a:t>
            </a:r>
          </a:p>
          <a:p>
            <a:pPr marL="0" indent="0" algn="l" fontAlgn="base">
              <a:buNone/>
            </a:pPr>
            <a:r>
              <a:rPr lang="en-US" sz="800" b="0" i="0" dirty="0">
                <a:solidFill>
                  <a:srgbClr val="333333"/>
                </a:solidFill>
                <a:effectLst/>
                <a:latin typeface="open sans" panose="020B0606030504020204" pitchFamily="34" charset="0"/>
              </a:rPr>
              <a:t>‘Lie…’</a:t>
            </a:r>
          </a:p>
          <a:p>
            <a:pPr marL="0" indent="0" algn="l" fontAlgn="base">
              <a:buNone/>
            </a:pPr>
            <a:r>
              <a:rPr lang="en-US" sz="800" b="0" i="0" dirty="0">
                <a:solidFill>
                  <a:srgbClr val="333333"/>
                </a:solidFill>
                <a:effectLst/>
                <a:latin typeface="open sans" panose="020B0606030504020204" pitchFamily="34" charset="0"/>
              </a:rPr>
              <a:t>‘With her?</a:t>
            </a:r>
          </a:p>
          <a:p>
            <a:pPr marL="0" indent="0" algn="l" fontAlgn="base">
              <a:buNone/>
            </a:pPr>
            <a:r>
              <a:rPr lang="en-US" sz="800" b="0" i="0" dirty="0">
                <a:solidFill>
                  <a:srgbClr val="333333"/>
                </a:solidFill>
                <a:effectLst/>
                <a:latin typeface="open sans" panose="020B0606030504020204" pitchFamily="34" charset="0"/>
              </a:rPr>
              <a:t>‘With her, on top of her, everything.’</a:t>
            </a:r>
          </a:p>
          <a:p>
            <a:pPr marL="0" indent="0" algn="l" fontAlgn="base">
              <a:buNone/>
            </a:pPr>
            <a:endParaRPr lang="en-US" sz="800" b="0" i="0" dirty="0">
              <a:solidFill>
                <a:srgbClr val="333333"/>
              </a:solidFill>
              <a:effectLst/>
              <a:latin typeface="open sans" panose="020B0606030504020204" pitchFamily="34" charset="0"/>
            </a:endParaRPr>
          </a:p>
          <a:p>
            <a:pPr marL="0" indent="0" algn="l" fontAlgn="base">
              <a:buNone/>
            </a:pPr>
            <a:endParaRPr lang="en-US" sz="800" b="0" i="0" dirty="0">
              <a:solidFill>
                <a:srgbClr val="333333"/>
              </a:solidFill>
              <a:effectLst/>
              <a:latin typeface="open sans" panose="020B0606030504020204" pitchFamily="34" charset="0"/>
            </a:endParaRPr>
          </a:p>
        </p:txBody>
      </p:sp>
      <p:sp>
        <p:nvSpPr>
          <p:cNvPr id="2" name="Content Placeholder 2">
            <a:extLst>
              <a:ext uri="{FF2B5EF4-FFF2-40B4-BE49-F238E27FC236}">
                <a16:creationId xmlns:a16="http://schemas.microsoft.com/office/drawing/2014/main" id="{008E1E8A-C840-5959-68F9-6B29532C6A02}"/>
              </a:ext>
            </a:extLst>
          </p:cNvPr>
          <p:cNvSpPr txBox="1">
            <a:spLocks/>
          </p:cNvSpPr>
          <p:nvPr/>
        </p:nvSpPr>
        <p:spPr>
          <a:xfrm>
            <a:off x="4119465" y="0"/>
            <a:ext cx="3953069" cy="6858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Font typeface="Arial" panose="020B0604020202020204" pitchFamily="34" charset="0"/>
              <a:buNone/>
            </a:pPr>
            <a:r>
              <a:rPr lang="en-US" sz="900" dirty="0">
                <a:solidFill>
                  <a:srgbClr val="333333"/>
                </a:solidFill>
                <a:latin typeface="open sans" panose="020B0606030504020204" pitchFamily="34" charset="0"/>
              </a:rPr>
              <a:t>Othello put his hands up and blocked his ears. ‘Lie with her? On top of her? Lie with her! God’s wounds, that’s evidence!’ He began swaying. ‘Handkerchief – confession – handkerchief! To confess and be hanged for it. First the hanging then the confession!’ He was shaking violently. He examined his hands, trying to hold them steady. ‘I’m shaking at it. I couldn’t feel such passion if I didn’t know it was true. It’s more than words that’s making me shake like this.’ He tried to rise. ‘Noses, ears and lips – all shaking. Is it possible?’ He stood up and lurched forward like a drunken man. ‘Confess? Handkerchief! O devil!’ He crashed to the floor in a faint.</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Iago got up and looked down at him. He smiled. He put his foot on his head. ‘Work on, my medicine, work,’ he whispered. ‘This is how gullible fools are caught, and so many worthy and chaste women too, all innocent, but condemned.’ He heard someone coming. He knelt down beside Othello and took his face gently in his hands. ‘’Wake up, my lord!’ he said. ‘My lord, I say! Othello!’</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It was Cassio.</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‘Hello Cassio,’ he said and beckoned him.</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Cassio bent over Othello’s inert body. ‘What’s the matter?’ he said.</a:t>
            </a:r>
          </a:p>
          <a:p>
            <a:pPr marL="0" indent="0" fontAlgn="base">
              <a:buFont typeface="Arial" panose="020B0604020202020204" pitchFamily="34" charset="0"/>
              <a:buNone/>
            </a:pPr>
            <a:r>
              <a:rPr lang="en-US" sz="900" dirty="0">
                <a:solidFill>
                  <a:srgbClr val="333333"/>
                </a:solidFill>
                <a:latin typeface="open sans" panose="020B0606030504020204" pitchFamily="34" charset="0"/>
              </a:rPr>
              <a:t>‘My lord has had an epileptic attack. This is the second. He had one yesterday.’</a:t>
            </a:r>
          </a:p>
          <a:p>
            <a:pPr marL="0" indent="0" algn="l" fontAlgn="base">
              <a:buNone/>
            </a:pPr>
            <a:r>
              <a:rPr lang="en-US" sz="800" b="0" i="0" dirty="0">
                <a:solidFill>
                  <a:srgbClr val="333333"/>
                </a:solidFill>
                <a:effectLst/>
                <a:latin typeface="open sans" panose="020B0606030504020204" pitchFamily="34" charset="0"/>
              </a:rPr>
              <a:t>‘Rub his temples,’ said Cassio and began to do that.</a:t>
            </a:r>
          </a:p>
          <a:p>
            <a:pPr marL="0" indent="0" algn="l" fontAlgn="base">
              <a:buNone/>
            </a:pPr>
            <a:r>
              <a:rPr lang="en-US" sz="800" b="0" i="0" dirty="0">
                <a:solidFill>
                  <a:srgbClr val="333333"/>
                </a:solidFill>
                <a:effectLst/>
                <a:latin typeface="open sans" panose="020B0606030504020204" pitchFamily="34" charset="0"/>
              </a:rPr>
              <a:t>‘No, stop,’ said Iago. ‘The fit must take its natural course. If not he foams at the mouth and eventually breaks out in savage madness. Look, he’s stirring. Just leave us for a while. He’ll recover in a moment. When he’s gone there’s an important matter I want to talk to you about.’</a:t>
            </a:r>
          </a:p>
          <a:p>
            <a:pPr marL="0" indent="0" algn="l" fontAlgn="base">
              <a:buNone/>
            </a:pPr>
            <a:r>
              <a:rPr lang="en-US" sz="800" b="0" i="0" dirty="0">
                <a:solidFill>
                  <a:srgbClr val="333333"/>
                </a:solidFill>
                <a:effectLst/>
                <a:latin typeface="open sans" panose="020B0606030504020204" pitchFamily="34" charset="0"/>
              </a:rPr>
              <a:t>Cassio went out quickly.</a:t>
            </a:r>
          </a:p>
          <a:p>
            <a:pPr marL="0" indent="0" algn="l" fontAlgn="base">
              <a:buNone/>
            </a:pPr>
            <a:r>
              <a:rPr lang="en-US" sz="800" b="0" i="0" dirty="0">
                <a:solidFill>
                  <a:srgbClr val="333333"/>
                </a:solidFill>
                <a:effectLst/>
                <a:latin typeface="open sans" panose="020B0606030504020204" pitchFamily="34" charset="0"/>
              </a:rPr>
              <a:t>Othello groaned and opened his eyes.</a:t>
            </a:r>
          </a:p>
          <a:p>
            <a:pPr marL="0" indent="0" algn="l" fontAlgn="base">
              <a:buNone/>
            </a:pPr>
            <a:r>
              <a:rPr lang="en-US" sz="800" b="0" i="0" dirty="0">
                <a:solidFill>
                  <a:srgbClr val="333333"/>
                </a:solidFill>
                <a:effectLst/>
                <a:latin typeface="open sans" panose="020B0606030504020204" pitchFamily="34" charset="0"/>
              </a:rPr>
              <a:t>‘How are you General?’ said Iago. ‘Have you hurt your head?’</a:t>
            </a:r>
          </a:p>
          <a:p>
            <a:pPr marL="0" indent="0" algn="l" fontAlgn="base">
              <a:buNone/>
            </a:pPr>
            <a:r>
              <a:rPr lang="en-US" sz="800" b="0" i="0" dirty="0">
                <a:solidFill>
                  <a:srgbClr val="333333"/>
                </a:solidFill>
                <a:effectLst/>
                <a:latin typeface="open sans" panose="020B0606030504020204" pitchFamily="34" charset="0"/>
              </a:rPr>
              <a:t>Othello sat up and glared at Iago. ‘Are you mocking me?’</a:t>
            </a:r>
          </a:p>
          <a:p>
            <a:pPr marL="0" indent="0" algn="l" fontAlgn="base">
              <a:buNone/>
            </a:pPr>
            <a:r>
              <a:rPr lang="en-US" sz="800" b="0" i="0" dirty="0">
                <a:solidFill>
                  <a:srgbClr val="333333"/>
                </a:solidFill>
                <a:effectLst/>
                <a:latin typeface="open sans" panose="020B0606030504020204" pitchFamily="34" charset="0"/>
              </a:rPr>
              <a:t>‘I mock you? No, by heaven! I wish you would take this like a man!’</a:t>
            </a:r>
          </a:p>
          <a:p>
            <a:pPr marL="0" indent="0" algn="l" fontAlgn="base">
              <a:buNone/>
            </a:pPr>
            <a:r>
              <a:rPr lang="en-US" sz="800" b="0" i="0" dirty="0">
                <a:solidFill>
                  <a:srgbClr val="333333"/>
                </a:solidFill>
                <a:effectLst/>
                <a:latin typeface="open sans" panose="020B0606030504020204" pitchFamily="34" charset="0"/>
              </a:rPr>
              <a:t>‘A horned man’s a monster and an animal.’</a:t>
            </a:r>
          </a:p>
          <a:p>
            <a:pPr marL="0" indent="0" algn="l" fontAlgn="base">
              <a:buNone/>
            </a:pPr>
            <a:r>
              <a:rPr lang="en-US" sz="800" b="0" i="0" dirty="0">
                <a:solidFill>
                  <a:srgbClr val="333333"/>
                </a:solidFill>
                <a:effectLst/>
                <a:latin typeface="open sans" panose="020B0606030504020204" pitchFamily="34" charset="0"/>
              </a:rPr>
              <a:t>‘In that case there are lots of animals in big cities and many monsters of rank.’</a:t>
            </a:r>
          </a:p>
          <a:p>
            <a:pPr marL="0" indent="0" algn="l" fontAlgn="base">
              <a:buNone/>
            </a:pPr>
            <a:r>
              <a:rPr lang="en-US" sz="800" b="0" i="0" dirty="0">
                <a:solidFill>
                  <a:srgbClr val="333333"/>
                </a:solidFill>
                <a:effectLst/>
                <a:latin typeface="open sans" panose="020B0606030504020204" pitchFamily="34" charset="0"/>
              </a:rPr>
              <a:t>‘Did he confess it?’ said Othello.</a:t>
            </a:r>
          </a:p>
          <a:p>
            <a:pPr marL="0" indent="0" algn="l" fontAlgn="base">
              <a:buNone/>
            </a:pPr>
            <a:r>
              <a:rPr lang="en-US" sz="800" b="0" i="0" dirty="0">
                <a:solidFill>
                  <a:srgbClr val="333333"/>
                </a:solidFill>
                <a:effectLst/>
                <a:latin typeface="open sans" panose="020B0606030504020204" pitchFamily="34" charset="0"/>
              </a:rPr>
              <a:t>‘Good sir, be a man. Think of it like this, that all men are in the same situation. There are millions now alive who sleep every night with unfaithful women who they take to be faithful. You’re better off. Oh, it’s the spite of hell to have a woman in what one took to be a secure marriage bed and take for granted that she’s chaste. No, I would rather know, and knowing the situation I can decide what action to take.’</a:t>
            </a:r>
          </a:p>
          <a:p>
            <a:pPr marL="0" indent="0" fontAlgn="base">
              <a:buFont typeface="Arial" panose="020B0604020202020204" pitchFamily="34" charset="0"/>
              <a:buNone/>
            </a:pPr>
            <a:endParaRPr lang="en-US" sz="900" dirty="0">
              <a:solidFill>
                <a:srgbClr val="333333"/>
              </a:solidFill>
              <a:latin typeface="open sans" panose="020B0606030504020204" pitchFamily="34" charset="0"/>
            </a:endParaRPr>
          </a:p>
        </p:txBody>
      </p:sp>
      <p:sp>
        <p:nvSpPr>
          <p:cNvPr id="5" name="Content Placeholder 2">
            <a:extLst>
              <a:ext uri="{FF2B5EF4-FFF2-40B4-BE49-F238E27FC236}">
                <a16:creationId xmlns:a16="http://schemas.microsoft.com/office/drawing/2014/main" id="{D8EC6B6F-345F-901F-C1FF-22FE8C776A06}"/>
              </a:ext>
            </a:extLst>
          </p:cNvPr>
          <p:cNvSpPr txBox="1">
            <a:spLocks/>
          </p:cNvSpPr>
          <p:nvPr/>
        </p:nvSpPr>
        <p:spPr>
          <a:xfrm>
            <a:off x="8044542" y="0"/>
            <a:ext cx="4218992" cy="68580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fontAlgn="base">
              <a:buNone/>
            </a:pPr>
            <a:r>
              <a:rPr lang="en-US" sz="900" b="0" i="0" dirty="0">
                <a:solidFill>
                  <a:srgbClr val="333333"/>
                </a:solidFill>
                <a:effectLst/>
                <a:latin typeface="open sans" panose="020B0606030504020204" pitchFamily="34" charset="0"/>
              </a:rPr>
              <a:t>Othello got up shakily. ‘Oh you’re wise, that’s certain.’</a:t>
            </a:r>
          </a:p>
          <a:p>
            <a:pPr marL="0" indent="0" algn="l" fontAlgn="base">
              <a:buNone/>
            </a:pPr>
            <a:r>
              <a:rPr lang="en-US" sz="900" b="0" i="0" dirty="0">
                <a:solidFill>
                  <a:srgbClr val="333333"/>
                </a:solidFill>
                <a:effectLst/>
                <a:latin typeface="open sans" panose="020B0606030504020204" pitchFamily="34" charset="0"/>
              </a:rPr>
              <a:t>‘Go and stand behind that pillar,’ said Iago. ‘Hide away and wait patiently. While you were unconscious, overwhelmed with your grief – a passion so unsuited to such a man as you – Cassio was here. I got rid of him and made an excuse for your condition, and told him to come back later and talk to me, which he promised to do. Just go and hide and watch the sneers, the mockery and awful scorns that live in every part of his face. Because I’m going to make him tell me the story again: where, how often, how long ago and when he did, and will again, have your wife.’</a:t>
            </a:r>
          </a:p>
          <a:p>
            <a:pPr marL="0" indent="0" algn="l" fontAlgn="base">
              <a:buNone/>
            </a:pPr>
            <a:r>
              <a:rPr lang="en-US" sz="800" b="0" i="0" dirty="0">
                <a:solidFill>
                  <a:srgbClr val="333333"/>
                </a:solidFill>
                <a:effectLst/>
                <a:latin typeface="open sans" panose="020B0606030504020204" pitchFamily="34" charset="0"/>
              </a:rPr>
              <a:t>Othello opened his mouth to cry out but Iago put his hand up. ‘Listen to me. Just watch his gestures.’ Othello opened his mouth again and Iago stopped him again. ‘For heaven’s sake, have patience! Or I will think you’re all spleen and nothing of a man.’</a:t>
            </a:r>
          </a:p>
          <a:p>
            <a:pPr marL="0" indent="0" algn="l" fontAlgn="base">
              <a:buNone/>
            </a:pPr>
            <a:r>
              <a:rPr lang="en-US" sz="800" b="0" i="0" dirty="0">
                <a:solidFill>
                  <a:srgbClr val="333333"/>
                </a:solidFill>
                <a:effectLst/>
                <a:latin typeface="open sans" panose="020B0606030504020204" pitchFamily="34" charset="0"/>
              </a:rPr>
              <a:t>Othello raised his hand in a fist. ‘Do you hear, Iago? I will control myself and I will be patient, but – do you hear? – most bloody.’</a:t>
            </a:r>
          </a:p>
          <a:p>
            <a:pPr marL="0" indent="0" algn="l" fontAlgn="base">
              <a:buNone/>
            </a:pPr>
            <a:r>
              <a:rPr lang="en-US" sz="800" b="0" i="0" dirty="0">
                <a:solidFill>
                  <a:srgbClr val="333333"/>
                </a:solidFill>
                <a:effectLst/>
                <a:latin typeface="open sans" panose="020B0606030504020204" pitchFamily="34" charset="0"/>
              </a:rPr>
              <a:t>‘Nothing wrong with that,’ said Iago. But all in due course. Will you go and hide?’</a:t>
            </a:r>
          </a:p>
          <a:p>
            <a:pPr marL="0" indent="0" algn="l" fontAlgn="base">
              <a:buNone/>
            </a:pPr>
            <a:r>
              <a:rPr lang="en-US" sz="800" b="0" i="0" dirty="0">
                <a:solidFill>
                  <a:srgbClr val="333333"/>
                </a:solidFill>
                <a:effectLst/>
                <a:latin typeface="open sans" panose="020B0606030504020204" pitchFamily="34" charset="0"/>
              </a:rPr>
              <a:t>Othello went and stood behind the pillar. Cassio would arrive in a minute. Iago knew exactly how he was going to do it. He would question Cassio about Bianca, a housewife who sold herself to buy food and clothes. She doted on Cassio. Iago grinned. It was the fate of prostitutes to beguile many men and be in love with just one. As soon as he mentioned her name Cassio wouldn’t be able to stop himself from laughing about her. And here he was. When Othello saw him laughing he would go mad. His naïve jealousy would completely misconstrue Cassio’s smiles, gestures and frivolous </a:t>
            </a:r>
            <a:r>
              <a:rPr lang="en-US" sz="800" b="0" i="0" dirty="0" err="1">
                <a:solidFill>
                  <a:srgbClr val="333333"/>
                </a:solidFill>
                <a:effectLst/>
                <a:latin typeface="open sans" panose="020B0606030504020204" pitchFamily="34" charset="0"/>
              </a:rPr>
              <a:t>behaviour</a:t>
            </a:r>
            <a:r>
              <a:rPr lang="en-US" sz="800" b="0" i="0" dirty="0">
                <a:solidFill>
                  <a:srgbClr val="333333"/>
                </a:solidFill>
                <a:effectLst/>
                <a:latin typeface="open sans" panose="020B0606030504020204" pitchFamily="34" charset="0"/>
              </a:rPr>
              <a:t>.</a:t>
            </a:r>
          </a:p>
          <a:p>
            <a:pPr marL="0" indent="0" algn="l" fontAlgn="base">
              <a:buNone/>
            </a:pPr>
            <a:r>
              <a:rPr lang="en-US" sz="800" b="0" i="0" dirty="0">
                <a:solidFill>
                  <a:srgbClr val="333333"/>
                </a:solidFill>
                <a:effectLst/>
                <a:latin typeface="open sans" panose="020B0606030504020204" pitchFamily="34" charset="0"/>
              </a:rPr>
              <a:t>‘How are you, Lieutenant?’</a:t>
            </a:r>
          </a:p>
          <a:p>
            <a:pPr marL="0" indent="0" algn="l" fontAlgn="base">
              <a:buNone/>
            </a:pPr>
            <a:r>
              <a:rPr lang="en-US" sz="800" b="0" i="0" dirty="0">
                <a:solidFill>
                  <a:srgbClr val="333333"/>
                </a:solidFill>
                <a:effectLst/>
                <a:latin typeface="open sans" panose="020B0606030504020204" pitchFamily="34" charset="0"/>
              </a:rPr>
              <a:t>‘The worse for you calling me by the title the lack of which is killing me,’ said Cassio.</a:t>
            </a:r>
          </a:p>
          <a:p>
            <a:pPr marL="0" indent="0" algn="l" fontAlgn="base">
              <a:buNone/>
            </a:pPr>
            <a:r>
              <a:rPr lang="en-US" sz="800" b="0" i="0" dirty="0">
                <a:solidFill>
                  <a:srgbClr val="333333"/>
                </a:solidFill>
                <a:effectLst/>
                <a:latin typeface="open sans" panose="020B0606030504020204" pitchFamily="34" charset="0"/>
              </a:rPr>
              <a:t>Speaking very quietly Iago said: ‘Keep going with Desdemona and you’ll be sure of it. Now if this suit lay in Bianca’s power you’d have it very quickly.’</a:t>
            </a:r>
          </a:p>
          <a:p>
            <a:pPr marL="0" indent="0" algn="l" fontAlgn="base">
              <a:buNone/>
            </a:pPr>
            <a:r>
              <a:rPr lang="en-US" sz="800" b="0" i="0" dirty="0">
                <a:solidFill>
                  <a:srgbClr val="333333"/>
                </a:solidFill>
                <a:effectLst/>
                <a:latin typeface="open sans" panose="020B0606030504020204" pitchFamily="34" charset="0"/>
              </a:rPr>
              <a:t>Cassio’s sad face brightened and he laughed. ‘Poor wretch,’ he said.</a:t>
            </a:r>
          </a:p>
          <a:p>
            <a:pPr marL="0" indent="0" algn="l" fontAlgn="base">
              <a:buNone/>
            </a:pPr>
            <a:r>
              <a:rPr lang="en-US" sz="800" b="0" i="0" dirty="0">
                <a:solidFill>
                  <a:srgbClr val="333333"/>
                </a:solidFill>
                <a:effectLst/>
                <a:latin typeface="open sans" panose="020B0606030504020204" pitchFamily="34" charset="0"/>
              </a:rPr>
              <a:t>Othello, watching from behind the pillar, saw the sudden laughter.</a:t>
            </a:r>
          </a:p>
          <a:p>
            <a:pPr marL="0" indent="0" algn="l" fontAlgn="base">
              <a:buNone/>
            </a:pPr>
            <a:r>
              <a:rPr lang="en-US" sz="800" b="0" i="0" dirty="0">
                <a:solidFill>
                  <a:srgbClr val="333333"/>
                </a:solidFill>
                <a:effectLst/>
                <a:latin typeface="open sans" panose="020B0606030504020204" pitchFamily="34" charset="0"/>
              </a:rPr>
              <a:t>‘I never knew a woman who loved a man so much,’ said Iago.</a:t>
            </a:r>
          </a:p>
          <a:p>
            <a:pPr marL="0" indent="0" algn="l" fontAlgn="base">
              <a:buNone/>
            </a:pPr>
            <a:r>
              <a:rPr lang="en-US" sz="800" b="0" i="0" dirty="0">
                <a:solidFill>
                  <a:srgbClr val="333333"/>
                </a:solidFill>
                <a:effectLst/>
                <a:latin typeface="open sans" panose="020B0606030504020204" pitchFamily="34" charset="0"/>
              </a:rPr>
              <a:t>‘Alas, poor rogue!’ exclaimed Cassio. ‘I think she loves me.’</a:t>
            </a:r>
          </a:p>
          <a:p>
            <a:pPr marL="0" indent="0" algn="l" fontAlgn="base">
              <a:buNone/>
            </a:pPr>
            <a:r>
              <a:rPr lang="en-US" sz="800" b="0" i="0" dirty="0">
                <a:solidFill>
                  <a:srgbClr val="333333"/>
                </a:solidFill>
                <a:effectLst/>
                <a:latin typeface="open sans" panose="020B0606030504020204" pitchFamily="34" charset="0"/>
              </a:rPr>
              <a:t>Othello was astounded by his dismissive gesture and the renewed laughter.</a:t>
            </a:r>
          </a:p>
          <a:p>
            <a:pPr marL="0" indent="0" algn="l" fontAlgn="base">
              <a:buNone/>
            </a:pPr>
            <a:r>
              <a:rPr lang="en-US" sz="800" b="0" i="0" dirty="0">
                <a:solidFill>
                  <a:srgbClr val="333333"/>
                </a:solidFill>
                <a:effectLst/>
                <a:latin typeface="open sans" panose="020B0606030504020204" pitchFamily="34" charset="0"/>
              </a:rPr>
              <a:t>‘Do you know what, Cassio?’ said Iago. ‘She’s telling everyone that you’re going to marry her. Is that what you intend?’</a:t>
            </a:r>
          </a:p>
          <a:p>
            <a:pPr marL="0" indent="0" algn="l" fontAlgn="base">
              <a:buNone/>
            </a:pPr>
            <a:r>
              <a:rPr lang="en-US" sz="800" b="0" i="0" dirty="0">
                <a:solidFill>
                  <a:srgbClr val="333333"/>
                </a:solidFill>
                <a:effectLst/>
                <a:latin typeface="open sans" panose="020B0606030504020204" pitchFamily="34" charset="0"/>
              </a:rPr>
              <a:t>Cassio threw his head back and laughed loudly. It came across to Othello as triumphant.</a:t>
            </a:r>
          </a:p>
          <a:p>
            <a:pPr marL="0" indent="0" algn="l" fontAlgn="base">
              <a:buNone/>
            </a:pPr>
            <a:r>
              <a:rPr lang="en-US" sz="800" b="0" i="0" dirty="0">
                <a:solidFill>
                  <a:srgbClr val="333333"/>
                </a:solidFill>
                <a:effectLst/>
                <a:latin typeface="open sans" panose="020B0606030504020204" pitchFamily="34" charset="0"/>
              </a:rPr>
              <a:t>‘I marry her!’ Cassio laughed even louder. What! A customer! Please! Give my intelligence more credit; don’t think it’s so low.’ More laughter.</a:t>
            </a:r>
          </a:p>
          <a:p>
            <a:pPr marL="0" indent="0" algn="l" fontAlgn="base">
              <a:buNone/>
            </a:pPr>
            <a:r>
              <a:rPr lang="en-US" sz="800" b="0" i="0" dirty="0">
                <a:solidFill>
                  <a:srgbClr val="333333"/>
                </a:solidFill>
                <a:effectLst/>
                <a:latin typeface="open sans" panose="020B0606030504020204" pitchFamily="34" charset="0"/>
              </a:rPr>
              <a:t>Othello vowed that the winner would be the one to laugh.</a:t>
            </a:r>
          </a:p>
          <a:p>
            <a:pPr marL="0" indent="0" algn="l" fontAlgn="base">
              <a:buNone/>
            </a:pPr>
            <a:endParaRPr lang="en-US" sz="800" b="0" i="0" dirty="0">
              <a:solidFill>
                <a:srgbClr val="333333"/>
              </a:solidFill>
              <a:effectLst/>
              <a:latin typeface="open sans" panose="020B0606030504020204" pitchFamily="34" charset="0"/>
            </a:endParaRPr>
          </a:p>
          <a:p>
            <a:pPr marL="0" indent="0" algn="l" fontAlgn="base">
              <a:buNone/>
            </a:pPr>
            <a:endParaRPr lang="en-US" sz="900" b="0" i="0" dirty="0">
              <a:solidFill>
                <a:srgbClr val="333333"/>
              </a:solidFill>
              <a:effectLst/>
              <a:latin typeface="open sans" panose="020B0606030504020204" pitchFamily="34" charset="0"/>
            </a:endParaRPr>
          </a:p>
        </p:txBody>
      </p:sp>
    </p:spTree>
    <p:extLst>
      <p:ext uri="{BB962C8B-B14F-4D97-AF65-F5344CB8AC3E}">
        <p14:creationId xmlns:p14="http://schemas.microsoft.com/office/powerpoint/2010/main" val="205726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7892EF0-F4F9-45B0-84E0-ABF3A4A42ADE}"/>
              </a:ext>
            </a:extLst>
          </p:cNvPr>
          <p:cNvPicPr>
            <a:picLocks noChangeAspect="1"/>
          </p:cNvPicPr>
          <p:nvPr/>
        </p:nvPicPr>
        <p:blipFill>
          <a:blip r:embed="rId2"/>
          <a:stretch>
            <a:fillRect/>
          </a:stretch>
        </p:blipFill>
        <p:spPr>
          <a:xfrm>
            <a:off x="586857" y="1787104"/>
            <a:ext cx="2910568" cy="2910568"/>
          </a:xfrm>
          <a:prstGeom prst="rect">
            <a:avLst/>
          </a:prstGeom>
        </p:spPr>
      </p:pic>
      <p:pic>
        <p:nvPicPr>
          <p:cNvPr id="4" name="Picture 3">
            <a:extLst>
              <a:ext uri="{FF2B5EF4-FFF2-40B4-BE49-F238E27FC236}">
                <a16:creationId xmlns:a16="http://schemas.microsoft.com/office/drawing/2014/main" id="{4AEA2DCA-458E-8550-7C41-6DD1F81DE472}"/>
              </a:ext>
            </a:extLst>
          </p:cNvPr>
          <p:cNvPicPr>
            <a:picLocks noChangeAspect="1"/>
          </p:cNvPicPr>
          <p:nvPr/>
        </p:nvPicPr>
        <p:blipFill>
          <a:blip r:embed="rId3"/>
          <a:stretch>
            <a:fillRect/>
          </a:stretch>
        </p:blipFill>
        <p:spPr>
          <a:xfrm>
            <a:off x="4901681" y="1787104"/>
            <a:ext cx="6096000" cy="3429000"/>
          </a:xfrm>
          <a:prstGeom prst="rect">
            <a:avLst/>
          </a:prstGeom>
          <a:ln>
            <a:solidFill>
              <a:schemeClr val="tx1"/>
            </a:solidFill>
          </a:ln>
        </p:spPr>
      </p:pic>
    </p:spTree>
    <p:extLst>
      <p:ext uri="{BB962C8B-B14F-4D97-AF65-F5344CB8AC3E}">
        <p14:creationId xmlns:p14="http://schemas.microsoft.com/office/powerpoint/2010/main" val="80996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BE27-1F81-0253-B734-1734BCA680F5}"/>
              </a:ext>
            </a:extLst>
          </p:cNvPr>
          <p:cNvSpPr>
            <a:spLocks noGrp="1"/>
          </p:cNvSpPr>
          <p:nvPr>
            <p:ph type="title"/>
          </p:nvPr>
        </p:nvSpPr>
        <p:spPr/>
        <p:txBody>
          <a:bodyPr/>
          <a:lstStyle/>
          <a:p>
            <a:r>
              <a:rPr lang="en-US" dirty="0"/>
              <a:t>How does Shakespeare make this a memorable moment in the play?</a:t>
            </a:r>
            <a:endParaRPr lang="en-GB" dirty="0"/>
          </a:p>
        </p:txBody>
      </p:sp>
      <p:sp>
        <p:nvSpPr>
          <p:cNvPr id="5" name="TextBox 4">
            <a:extLst>
              <a:ext uri="{FF2B5EF4-FFF2-40B4-BE49-F238E27FC236}">
                <a16:creationId xmlns:a16="http://schemas.microsoft.com/office/drawing/2014/main" id="{512E4DD5-C59B-0E59-92B7-7FE83FEB07A2}"/>
              </a:ext>
            </a:extLst>
          </p:cNvPr>
          <p:cNvSpPr txBox="1"/>
          <p:nvPr/>
        </p:nvSpPr>
        <p:spPr>
          <a:xfrm>
            <a:off x="7341118" y="2086516"/>
            <a:ext cx="4850882" cy="4493538"/>
          </a:xfrm>
          <a:prstGeom prst="rect">
            <a:avLst/>
          </a:prstGeom>
          <a:noFill/>
        </p:spPr>
        <p:txBody>
          <a:bodyPr wrap="square" rtlCol="0">
            <a:spAutoFit/>
          </a:bodyPr>
          <a:lstStyle/>
          <a:p>
            <a:r>
              <a:rPr lang="en-US" sz="2200" dirty="0"/>
              <a:t>One thing Shakespeare does to make this a memorable moment in the play is…</a:t>
            </a:r>
          </a:p>
          <a:p>
            <a:r>
              <a:rPr lang="en-US" sz="2200" dirty="0"/>
              <a:t>A quote that supports this would be…</a:t>
            </a:r>
          </a:p>
          <a:p>
            <a:r>
              <a:rPr lang="en-US" sz="2200" dirty="0"/>
              <a:t>This quote demonstrates my point because…</a:t>
            </a:r>
          </a:p>
          <a:p>
            <a:endParaRPr lang="en-US" sz="2200" dirty="0"/>
          </a:p>
          <a:p>
            <a:r>
              <a:rPr lang="en-US" sz="2200" dirty="0"/>
              <a:t>Another thing Shakespeare does to make this a memorable moment in the play is…</a:t>
            </a:r>
          </a:p>
          <a:p>
            <a:r>
              <a:rPr lang="en-US" sz="2200" dirty="0"/>
              <a:t>A quote that supports this would be…</a:t>
            </a:r>
          </a:p>
          <a:p>
            <a:r>
              <a:rPr lang="en-US" sz="2200" dirty="0"/>
              <a:t>This quote supports what I am saying because…</a:t>
            </a:r>
          </a:p>
        </p:txBody>
      </p:sp>
      <p:pic>
        <p:nvPicPr>
          <p:cNvPr id="4" name="Picture 3">
            <a:extLst>
              <a:ext uri="{FF2B5EF4-FFF2-40B4-BE49-F238E27FC236}">
                <a16:creationId xmlns:a16="http://schemas.microsoft.com/office/drawing/2014/main" id="{0DFDE4D4-E3AC-1D89-7162-11BC061BDCF2}"/>
              </a:ext>
            </a:extLst>
          </p:cNvPr>
          <p:cNvPicPr>
            <a:picLocks noChangeAspect="1"/>
          </p:cNvPicPr>
          <p:nvPr/>
        </p:nvPicPr>
        <p:blipFill>
          <a:blip r:embed="rId2"/>
          <a:stretch>
            <a:fillRect/>
          </a:stretch>
        </p:blipFill>
        <p:spPr>
          <a:xfrm>
            <a:off x="600269" y="2356271"/>
            <a:ext cx="6096000" cy="3429000"/>
          </a:xfrm>
          <a:prstGeom prst="rect">
            <a:avLst/>
          </a:prstGeom>
          <a:ln>
            <a:solidFill>
              <a:schemeClr val="tx1"/>
            </a:solidFill>
          </a:ln>
        </p:spPr>
      </p:pic>
    </p:spTree>
    <p:extLst>
      <p:ext uri="{BB962C8B-B14F-4D97-AF65-F5344CB8AC3E}">
        <p14:creationId xmlns:p14="http://schemas.microsoft.com/office/powerpoint/2010/main" val="2830884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Sans">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1664</Words>
  <Application>Microsoft Office PowerPoint</Application>
  <PresentationFormat>Widescreen</PresentationFormat>
  <Paragraphs>69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Berlin Sans FB</vt:lpstr>
      <vt:lpstr>open sans</vt:lpstr>
      <vt:lpstr>Office Theme</vt:lpstr>
      <vt:lpstr>What’s going on at the beginning of Act 4 Scene 1?</vt:lpstr>
      <vt:lpstr>PowerPoint Presentation</vt:lpstr>
      <vt:lpstr>PowerPoint Presentation</vt:lpstr>
      <vt:lpstr>How does Shakespeare make this a memorable moment in the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key features of Act 3, Scene 1?</dc:title>
  <dc:creator>Andy Roberts</dc:creator>
  <cp:lastModifiedBy>Andy Roberts</cp:lastModifiedBy>
  <cp:revision>9</cp:revision>
  <cp:lastPrinted>2022-11-07T17:10:16Z</cp:lastPrinted>
  <dcterms:created xsi:type="dcterms:W3CDTF">2022-11-07T12:15:14Z</dcterms:created>
  <dcterms:modified xsi:type="dcterms:W3CDTF">2022-11-07T19:37:22Z</dcterms:modified>
</cp:coreProperties>
</file>