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82" d="100"/>
          <a:sy n="82" d="100"/>
        </p:scale>
        <p:origin x="720"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89090-8A61-1C3E-70A7-F3D9B8B8DB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17AEE8E-8FE1-7626-EB26-DAC2996BAE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5CF2679-F2D1-D5B1-2F8E-16ABAE1C9D0C}"/>
              </a:ext>
            </a:extLst>
          </p:cNvPr>
          <p:cNvSpPr>
            <a:spLocks noGrp="1"/>
          </p:cNvSpPr>
          <p:nvPr>
            <p:ph type="dt" sz="half" idx="10"/>
          </p:nvPr>
        </p:nvSpPr>
        <p:spPr/>
        <p:txBody>
          <a:bodyPr/>
          <a:lstStyle/>
          <a:p>
            <a:fld id="{CBAA67EC-E839-4954-945B-7A75E6B6EEEA}" type="datetimeFigureOut">
              <a:rPr lang="en-GB" smtClean="0"/>
              <a:t>05/12/2022</a:t>
            </a:fld>
            <a:endParaRPr lang="en-GB"/>
          </a:p>
        </p:txBody>
      </p:sp>
      <p:sp>
        <p:nvSpPr>
          <p:cNvPr id="5" name="Footer Placeholder 4">
            <a:extLst>
              <a:ext uri="{FF2B5EF4-FFF2-40B4-BE49-F238E27FC236}">
                <a16:creationId xmlns:a16="http://schemas.microsoft.com/office/drawing/2014/main" id="{E41851E5-FEC9-D907-1229-049F866B7A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14BDEAF-51FA-C0D3-F0FA-88ACCFC2E644}"/>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3411061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B7F42-1413-8396-7D49-9D9E9602535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F170B5A-F8FF-31FF-65CC-B3A749DED9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A786F61-6FE6-59E1-B18A-2718C2F7590E}"/>
              </a:ext>
            </a:extLst>
          </p:cNvPr>
          <p:cNvSpPr>
            <a:spLocks noGrp="1"/>
          </p:cNvSpPr>
          <p:nvPr>
            <p:ph type="dt" sz="half" idx="10"/>
          </p:nvPr>
        </p:nvSpPr>
        <p:spPr/>
        <p:txBody>
          <a:bodyPr/>
          <a:lstStyle/>
          <a:p>
            <a:fld id="{CBAA67EC-E839-4954-945B-7A75E6B6EEEA}" type="datetimeFigureOut">
              <a:rPr lang="en-GB" smtClean="0"/>
              <a:t>05/12/2022</a:t>
            </a:fld>
            <a:endParaRPr lang="en-GB"/>
          </a:p>
        </p:txBody>
      </p:sp>
      <p:sp>
        <p:nvSpPr>
          <p:cNvPr id="5" name="Footer Placeholder 4">
            <a:extLst>
              <a:ext uri="{FF2B5EF4-FFF2-40B4-BE49-F238E27FC236}">
                <a16:creationId xmlns:a16="http://schemas.microsoft.com/office/drawing/2014/main" id="{9E7D1B7F-1E3F-847E-44A2-BD6539C358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B13570B-294B-5749-1413-21574A61D6CB}"/>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2037964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4FA1FE-EAF5-82E7-70B7-30BE8FB6A5B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3C4CBB0-1E34-49DC-64F3-3119EF0BDB7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F9703F-EF41-4267-B5DF-9C34E86072BE}"/>
              </a:ext>
            </a:extLst>
          </p:cNvPr>
          <p:cNvSpPr>
            <a:spLocks noGrp="1"/>
          </p:cNvSpPr>
          <p:nvPr>
            <p:ph type="dt" sz="half" idx="10"/>
          </p:nvPr>
        </p:nvSpPr>
        <p:spPr/>
        <p:txBody>
          <a:bodyPr/>
          <a:lstStyle/>
          <a:p>
            <a:fld id="{CBAA67EC-E839-4954-945B-7A75E6B6EEEA}" type="datetimeFigureOut">
              <a:rPr lang="en-GB" smtClean="0"/>
              <a:t>05/12/2022</a:t>
            </a:fld>
            <a:endParaRPr lang="en-GB"/>
          </a:p>
        </p:txBody>
      </p:sp>
      <p:sp>
        <p:nvSpPr>
          <p:cNvPr id="5" name="Footer Placeholder 4">
            <a:extLst>
              <a:ext uri="{FF2B5EF4-FFF2-40B4-BE49-F238E27FC236}">
                <a16:creationId xmlns:a16="http://schemas.microsoft.com/office/drawing/2014/main" id="{3BB0E3A3-20E0-5B93-5D5F-C3636891ED5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4DF546-98F9-8D67-9CC2-457EAC35DD04}"/>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295352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28229-419C-FDF6-A585-C16F0D65F20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BA70505-ECF9-8B71-9884-4200B0E01F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8F93D50-7784-C528-99C8-C61F3CDEC90E}"/>
              </a:ext>
            </a:extLst>
          </p:cNvPr>
          <p:cNvSpPr>
            <a:spLocks noGrp="1"/>
          </p:cNvSpPr>
          <p:nvPr>
            <p:ph type="dt" sz="half" idx="10"/>
          </p:nvPr>
        </p:nvSpPr>
        <p:spPr/>
        <p:txBody>
          <a:bodyPr/>
          <a:lstStyle/>
          <a:p>
            <a:fld id="{CBAA67EC-E839-4954-945B-7A75E6B6EEEA}" type="datetimeFigureOut">
              <a:rPr lang="en-GB" smtClean="0"/>
              <a:t>05/12/2022</a:t>
            </a:fld>
            <a:endParaRPr lang="en-GB"/>
          </a:p>
        </p:txBody>
      </p:sp>
      <p:sp>
        <p:nvSpPr>
          <p:cNvPr id="5" name="Footer Placeholder 4">
            <a:extLst>
              <a:ext uri="{FF2B5EF4-FFF2-40B4-BE49-F238E27FC236}">
                <a16:creationId xmlns:a16="http://schemas.microsoft.com/office/drawing/2014/main" id="{35F8D384-F92B-F51A-7B5C-3C8173827F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65405D-54DF-13CB-23DB-56F91644D296}"/>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3486274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33A69-105B-4AB5-9035-17A4D265B1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FFAA6FA-FDE3-148B-0B85-84E2252CA8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FB92A1-3242-5C9D-9579-ACC1CE60980A}"/>
              </a:ext>
            </a:extLst>
          </p:cNvPr>
          <p:cNvSpPr>
            <a:spLocks noGrp="1"/>
          </p:cNvSpPr>
          <p:nvPr>
            <p:ph type="dt" sz="half" idx="10"/>
          </p:nvPr>
        </p:nvSpPr>
        <p:spPr/>
        <p:txBody>
          <a:bodyPr/>
          <a:lstStyle/>
          <a:p>
            <a:fld id="{CBAA67EC-E839-4954-945B-7A75E6B6EEEA}" type="datetimeFigureOut">
              <a:rPr lang="en-GB" smtClean="0"/>
              <a:t>05/12/2022</a:t>
            </a:fld>
            <a:endParaRPr lang="en-GB"/>
          </a:p>
        </p:txBody>
      </p:sp>
      <p:sp>
        <p:nvSpPr>
          <p:cNvPr id="5" name="Footer Placeholder 4">
            <a:extLst>
              <a:ext uri="{FF2B5EF4-FFF2-40B4-BE49-F238E27FC236}">
                <a16:creationId xmlns:a16="http://schemas.microsoft.com/office/drawing/2014/main" id="{7190C910-B172-2DE9-7297-F39B59262E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FFDC65-A8B7-102E-F808-B539F78F771C}"/>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770017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38BCB-DA7F-8BF9-29B1-173DC6C4D03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4902943-101B-8EA3-46A3-83FA81B4C3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0B78B82-9135-1EE6-34AA-E2DE71D2AA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E813DD4-34F3-BD19-C996-9C71331C15E1}"/>
              </a:ext>
            </a:extLst>
          </p:cNvPr>
          <p:cNvSpPr>
            <a:spLocks noGrp="1"/>
          </p:cNvSpPr>
          <p:nvPr>
            <p:ph type="dt" sz="half" idx="10"/>
          </p:nvPr>
        </p:nvSpPr>
        <p:spPr/>
        <p:txBody>
          <a:bodyPr/>
          <a:lstStyle/>
          <a:p>
            <a:fld id="{CBAA67EC-E839-4954-945B-7A75E6B6EEEA}" type="datetimeFigureOut">
              <a:rPr lang="en-GB" smtClean="0"/>
              <a:t>05/12/2022</a:t>
            </a:fld>
            <a:endParaRPr lang="en-GB"/>
          </a:p>
        </p:txBody>
      </p:sp>
      <p:sp>
        <p:nvSpPr>
          <p:cNvPr id="6" name="Footer Placeholder 5">
            <a:extLst>
              <a:ext uri="{FF2B5EF4-FFF2-40B4-BE49-F238E27FC236}">
                <a16:creationId xmlns:a16="http://schemas.microsoft.com/office/drawing/2014/main" id="{9E32E700-5647-447E-E9F3-EE862D80C4A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AC5A6A1-A2F8-3116-FA95-8D8AAE915C5C}"/>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2907075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322BD-AAB9-6DA8-FC57-D299077397E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FD6583E-9A08-A698-E4AE-B1CC4253E6F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02022B-9166-99C0-A091-9EB6FB4FF70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79AAC82-F283-1EBE-A345-F329C3FB03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877811-6E35-8BE7-3781-3B54DFD2980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B5232F4-4C9E-1159-A8F5-93C3DB025E81}"/>
              </a:ext>
            </a:extLst>
          </p:cNvPr>
          <p:cNvSpPr>
            <a:spLocks noGrp="1"/>
          </p:cNvSpPr>
          <p:nvPr>
            <p:ph type="dt" sz="half" idx="10"/>
          </p:nvPr>
        </p:nvSpPr>
        <p:spPr/>
        <p:txBody>
          <a:bodyPr/>
          <a:lstStyle/>
          <a:p>
            <a:fld id="{CBAA67EC-E839-4954-945B-7A75E6B6EEEA}" type="datetimeFigureOut">
              <a:rPr lang="en-GB" smtClean="0"/>
              <a:t>05/12/2022</a:t>
            </a:fld>
            <a:endParaRPr lang="en-GB"/>
          </a:p>
        </p:txBody>
      </p:sp>
      <p:sp>
        <p:nvSpPr>
          <p:cNvPr id="8" name="Footer Placeholder 7">
            <a:extLst>
              <a:ext uri="{FF2B5EF4-FFF2-40B4-BE49-F238E27FC236}">
                <a16:creationId xmlns:a16="http://schemas.microsoft.com/office/drawing/2014/main" id="{A55F3664-D92A-6677-0D9A-68587FD7E80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6B09CCA-5E6D-2ABF-D02A-EAC48506BECF}"/>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1805942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7AF82-DE36-DD13-CDA5-084A2C91551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D771C49-CB66-A6C1-ADE2-1E955F33133A}"/>
              </a:ext>
            </a:extLst>
          </p:cNvPr>
          <p:cNvSpPr>
            <a:spLocks noGrp="1"/>
          </p:cNvSpPr>
          <p:nvPr>
            <p:ph type="dt" sz="half" idx="10"/>
          </p:nvPr>
        </p:nvSpPr>
        <p:spPr/>
        <p:txBody>
          <a:bodyPr/>
          <a:lstStyle/>
          <a:p>
            <a:fld id="{CBAA67EC-E839-4954-945B-7A75E6B6EEEA}" type="datetimeFigureOut">
              <a:rPr lang="en-GB" smtClean="0"/>
              <a:t>05/12/2022</a:t>
            </a:fld>
            <a:endParaRPr lang="en-GB"/>
          </a:p>
        </p:txBody>
      </p:sp>
      <p:sp>
        <p:nvSpPr>
          <p:cNvPr id="4" name="Footer Placeholder 3">
            <a:extLst>
              <a:ext uri="{FF2B5EF4-FFF2-40B4-BE49-F238E27FC236}">
                <a16:creationId xmlns:a16="http://schemas.microsoft.com/office/drawing/2014/main" id="{96165812-3982-BCE4-FE4D-7479F41EAB0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70BB57E-9C7E-2202-31E4-8B78AE4CE715}"/>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1508353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6E608B-6315-1AD9-7C03-762152D2D2C1}"/>
              </a:ext>
            </a:extLst>
          </p:cNvPr>
          <p:cNvSpPr>
            <a:spLocks noGrp="1"/>
          </p:cNvSpPr>
          <p:nvPr>
            <p:ph type="dt" sz="half" idx="10"/>
          </p:nvPr>
        </p:nvSpPr>
        <p:spPr/>
        <p:txBody>
          <a:bodyPr/>
          <a:lstStyle/>
          <a:p>
            <a:fld id="{CBAA67EC-E839-4954-945B-7A75E6B6EEEA}" type="datetimeFigureOut">
              <a:rPr lang="en-GB" smtClean="0"/>
              <a:t>05/12/2022</a:t>
            </a:fld>
            <a:endParaRPr lang="en-GB"/>
          </a:p>
        </p:txBody>
      </p:sp>
      <p:sp>
        <p:nvSpPr>
          <p:cNvPr id="3" name="Footer Placeholder 2">
            <a:extLst>
              <a:ext uri="{FF2B5EF4-FFF2-40B4-BE49-F238E27FC236}">
                <a16:creationId xmlns:a16="http://schemas.microsoft.com/office/drawing/2014/main" id="{0C6EE000-BE8F-9B2C-F686-66F368C77B8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B68D9B3-2563-1591-9837-E932257D09FA}"/>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4117618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F0626-E462-9535-C195-981B581393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10D908D-060D-5B4D-996B-BE4D9A0772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C0E9F36-BC17-2333-D001-07DC6C5975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71FA2C-7638-76F2-2AA8-49031529D928}"/>
              </a:ext>
            </a:extLst>
          </p:cNvPr>
          <p:cNvSpPr>
            <a:spLocks noGrp="1"/>
          </p:cNvSpPr>
          <p:nvPr>
            <p:ph type="dt" sz="half" idx="10"/>
          </p:nvPr>
        </p:nvSpPr>
        <p:spPr/>
        <p:txBody>
          <a:bodyPr/>
          <a:lstStyle/>
          <a:p>
            <a:fld id="{CBAA67EC-E839-4954-945B-7A75E6B6EEEA}" type="datetimeFigureOut">
              <a:rPr lang="en-GB" smtClean="0"/>
              <a:t>05/12/2022</a:t>
            </a:fld>
            <a:endParaRPr lang="en-GB"/>
          </a:p>
        </p:txBody>
      </p:sp>
      <p:sp>
        <p:nvSpPr>
          <p:cNvPr id="6" name="Footer Placeholder 5">
            <a:extLst>
              <a:ext uri="{FF2B5EF4-FFF2-40B4-BE49-F238E27FC236}">
                <a16:creationId xmlns:a16="http://schemas.microsoft.com/office/drawing/2014/main" id="{E0E28C60-9AB1-2920-EF29-099985ACEE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271E89D-A4B1-1CCF-1385-25378B07B5CE}"/>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3432937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EB2F5-0634-3F6C-2742-AA1357A49B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A1F72F1-6D5C-C8CC-4892-D4955B7F1C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2397871-8757-35A8-A681-30936469D7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A34D89-E38A-892E-BBA8-0D8420898AE9}"/>
              </a:ext>
            </a:extLst>
          </p:cNvPr>
          <p:cNvSpPr>
            <a:spLocks noGrp="1"/>
          </p:cNvSpPr>
          <p:nvPr>
            <p:ph type="dt" sz="half" idx="10"/>
          </p:nvPr>
        </p:nvSpPr>
        <p:spPr/>
        <p:txBody>
          <a:bodyPr/>
          <a:lstStyle/>
          <a:p>
            <a:fld id="{CBAA67EC-E839-4954-945B-7A75E6B6EEEA}" type="datetimeFigureOut">
              <a:rPr lang="en-GB" smtClean="0"/>
              <a:t>05/12/2022</a:t>
            </a:fld>
            <a:endParaRPr lang="en-GB"/>
          </a:p>
        </p:txBody>
      </p:sp>
      <p:sp>
        <p:nvSpPr>
          <p:cNvPr id="6" name="Footer Placeholder 5">
            <a:extLst>
              <a:ext uri="{FF2B5EF4-FFF2-40B4-BE49-F238E27FC236}">
                <a16:creationId xmlns:a16="http://schemas.microsoft.com/office/drawing/2014/main" id="{AFEC2EEC-A461-F246-B905-F49F0F521BF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8C53449-556E-5BB7-07BC-FA39825F8D79}"/>
              </a:ext>
            </a:extLst>
          </p:cNvPr>
          <p:cNvSpPr>
            <a:spLocks noGrp="1"/>
          </p:cNvSpPr>
          <p:nvPr>
            <p:ph type="sldNum" sz="quarter" idx="12"/>
          </p:nvPr>
        </p:nvSpPr>
        <p:spPr/>
        <p:txBody>
          <a:bodyPr/>
          <a:lstStyle/>
          <a:p>
            <a:fld id="{22D7218D-5B57-4A44-81BC-A8556E28BC31}" type="slidenum">
              <a:rPr lang="en-GB" smtClean="0"/>
              <a:t>‹#›</a:t>
            </a:fld>
            <a:endParaRPr lang="en-GB"/>
          </a:p>
        </p:txBody>
      </p:sp>
    </p:spTree>
    <p:extLst>
      <p:ext uri="{BB962C8B-B14F-4D97-AF65-F5344CB8AC3E}">
        <p14:creationId xmlns:p14="http://schemas.microsoft.com/office/powerpoint/2010/main" val="2871420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96E432-D672-9A5B-4C82-A38414D431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B9C1805-D3FF-47EE-8399-B67D827612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79307D6-1EE7-7CF3-7F22-733643F29B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AA67EC-E839-4954-945B-7A75E6B6EEEA}" type="datetimeFigureOut">
              <a:rPr lang="en-GB" smtClean="0"/>
              <a:t>05/12/2022</a:t>
            </a:fld>
            <a:endParaRPr lang="en-GB"/>
          </a:p>
        </p:txBody>
      </p:sp>
      <p:sp>
        <p:nvSpPr>
          <p:cNvPr id="5" name="Footer Placeholder 4">
            <a:extLst>
              <a:ext uri="{FF2B5EF4-FFF2-40B4-BE49-F238E27FC236}">
                <a16:creationId xmlns:a16="http://schemas.microsoft.com/office/drawing/2014/main" id="{32148DBC-58E9-108B-0732-CF39A40EF1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175DE9A-D66F-957B-A915-946BC8B564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D7218D-5B57-4A44-81BC-A8556E28BC31}" type="slidenum">
              <a:rPr lang="en-GB" smtClean="0"/>
              <a:t>‹#›</a:t>
            </a:fld>
            <a:endParaRPr lang="en-GB"/>
          </a:p>
        </p:txBody>
      </p:sp>
    </p:spTree>
    <p:extLst>
      <p:ext uri="{BB962C8B-B14F-4D97-AF65-F5344CB8AC3E}">
        <p14:creationId xmlns:p14="http://schemas.microsoft.com/office/powerpoint/2010/main" val="4017627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B1CCF-4A3B-A4ED-7314-419A1DD9EFDE}"/>
              </a:ext>
            </a:extLst>
          </p:cNvPr>
          <p:cNvSpPr>
            <a:spLocks noGrp="1"/>
          </p:cNvSpPr>
          <p:nvPr>
            <p:ph type="ctrTitle"/>
          </p:nvPr>
        </p:nvSpPr>
        <p:spPr/>
        <p:txBody>
          <a:bodyPr>
            <a:normAutofit/>
          </a:bodyPr>
          <a:lstStyle/>
          <a:p>
            <a:r>
              <a:rPr lang="en-US" b="1" u="sng" dirty="0"/>
              <a:t>What’s going in the rest of Act 4 Scene 1?</a:t>
            </a:r>
            <a:endParaRPr lang="en-GB" b="1" u="sng" dirty="0"/>
          </a:p>
        </p:txBody>
      </p:sp>
      <p:sp>
        <p:nvSpPr>
          <p:cNvPr id="3" name="Subtitle 2">
            <a:extLst>
              <a:ext uri="{FF2B5EF4-FFF2-40B4-BE49-F238E27FC236}">
                <a16:creationId xmlns:a16="http://schemas.microsoft.com/office/drawing/2014/main" id="{2F86E230-DE51-BC4A-09E4-1E8C1AF44C82}"/>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96237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DAA261-91A8-184B-5A24-DD423F342476}"/>
              </a:ext>
            </a:extLst>
          </p:cNvPr>
          <p:cNvSpPr>
            <a:spLocks noGrp="1"/>
          </p:cNvSpPr>
          <p:nvPr>
            <p:ph idx="1"/>
          </p:nvPr>
        </p:nvSpPr>
        <p:spPr>
          <a:xfrm>
            <a:off x="-46653" y="0"/>
            <a:ext cx="4301412" cy="6858000"/>
          </a:xfrm>
        </p:spPr>
        <p:txBody>
          <a:bodyPr>
            <a:noAutofit/>
          </a:bodyPr>
          <a:lstStyle/>
          <a:p>
            <a:pPr marL="0" indent="0" algn="l" fontAlgn="base">
              <a:buNone/>
            </a:pPr>
            <a:r>
              <a:rPr lang="en-US" sz="950" b="1" i="0" u="sng" dirty="0">
                <a:solidFill>
                  <a:srgbClr val="333333"/>
                </a:solidFill>
                <a:effectLst/>
                <a:latin typeface="open sans" panose="020B0606030504020204" pitchFamily="34" charset="0"/>
              </a:rPr>
              <a:t>Act 4 Scene 1 part 2</a:t>
            </a:r>
          </a:p>
          <a:p>
            <a:pPr marL="0" indent="0" algn="l" fontAlgn="base">
              <a:buNone/>
            </a:pPr>
            <a:r>
              <a:rPr lang="en-US" sz="800" b="0" i="0" dirty="0">
                <a:solidFill>
                  <a:srgbClr val="333333"/>
                </a:solidFill>
                <a:effectLst/>
                <a:latin typeface="open sans" panose="020B0606030504020204" pitchFamily="34" charset="0"/>
              </a:rPr>
              <a:t>‘The monkey has spread the </a:t>
            </a:r>
            <a:r>
              <a:rPr lang="en-US" sz="800" b="0" i="0" dirty="0" err="1">
                <a:solidFill>
                  <a:srgbClr val="333333"/>
                </a:solidFill>
                <a:effectLst/>
                <a:latin typeface="open sans" panose="020B0606030504020204" pitchFamily="34" charset="0"/>
              </a:rPr>
              <a:t>rumours</a:t>
            </a:r>
            <a:r>
              <a:rPr lang="en-US" sz="800" b="0" i="0" dirty="0">
                <a:solidFill>
                  <a:srgbClr val="333333"/>
                </a:solidFill>
                <a:effectLst/>
                <a:latin typeface="open sans" panose="020B0606030504020204" pitchFamily="34" charset="0"/>
              </a:rPr>
              <a:t> herself. She flatters herself. She does it out of self love, not because of any promise I made her.’</a:t>
            </a:r>
          </a:p>
          <a:p>
            <a:pPr marL="0" indent="0" algn="l" fontAlgn="base">
              <a:buNone/>
            </a:pPr>
            <a:r>
              <a:rPr lang="en-US" sz="800" b="0" i="0" dirty="0">
                <a:solidFill>
                  <a:srgbClr val="333333"/>
                </a:solidFill>
                <a:effectLst/>
                <a:latin typeface="open sans" panose="020B0606030504020204" pitchFamily="34" charset="0"/>
              </a:rPr>
              <a:t>Iago unobtrusively drew Cassio closer to the pillar behind which Othello was hiding so that he could hear the rest of the conversation.</a:t>
            </a:r>
          </a:p>
          <a:p>
            <a:pPr marL="0" indent="0" algn="l" fontAlgn="base">
              <a:buNone/>
            </a:pPr>
            <a:r>
              <a:rPr lang="en-US" sz="800" b="0" i="0" dirty="0">
                <a:solidFill>
                  <a:srgbClr val="333333"/>
                </a:solidFill>
                <a:effectLst/>
                <a:latin typeface="open sans" panose="020B0606030504020204" pitchFamily="34" charset="0"/>
              </a:rPr>
              <a:t>‘She was here just now,’ said Cassio. ‘She haunts me wherever I go. The other day I was at the beach, talking to some Venetians, and the toy comes along and, by this hand, starts hugging and kissing me.’ Othello tried to digest that.</a:t>
            </a:r>
          </a:p>
          <a:p>
            <a:pPr marL="0" indent="0" algn="l" fontAlgn="base">
              <a:buNone/>
            </a:pPr>
            <a:r>
              <a:rPr lang="en-US" sz="800" b="0" i="0" dirty="0">
                <a:solidFill>
                  <a:srgbClr val="333333"/>
                </a:solidFill>
                <a:effectLst/>
                <a:latin typeface="open sans" panose="020B0606030504020204" pitchFamily="34" charset="0"/>
              </a:rPr>
              <a:t>‘And holds on to me and sighs and cries and pulls at me,’ said Cassio, still laughing. Othello filled in the rest – her dragging him to their bedroom. He was going to feed Cassio’s nose to the dogs.</a:t>
            </a:r>
          </a:p>
          <a:p>
            <a:pPr marL="0" indent="0" algn="l" fontAlgn="base">
              <a:buNone/>
            </a:pPr>
            <a:r>
              <a:rPr lang="en-US" sz="800" b="0" i="0" dirty="0">
                <a:solidFill>
                  <a:srgbClr val="333333"/>
                </a:solidFill>
                <a:effectLst/>
                <a:latin typeface="open sans" panose="020B0606030504020204" pitchFamily="34" charset="0"/>
              </a:rPr>
              <a:t>‘Well, I’ll have to get rid of her,’ said Cassio. There was shouting and scuffling and the door burst open and Bianca came running in, followed by a guard.</a:t>
            </a:r>
          </a:p>
          <a:p>
            <a:pPr marL="0" indent="0" algn="l" fontAlgn="base">
              <a:buNone/>
            </a:pPr>
            <a:r>
              <a:rPr lang="en-US" sz="800" b="0" i="0" dirty="0">
                <a:solidFill>
                  <a:srgbClr val="333333"/>
                </a:solidFill>
                <a:effectLst/>
                <a:latin typeface="open sans" panose="020B0606030504020204" pitchFamily="34" charset="0"/>
              </a:rPr>
              <a:t>Iago waved the guard away as she ran towards them.</a:t>
            </a:r>
          </a:p>
          <a:p>
            <a:pPr marL="0" indent="0" algn="l" fontAlgn="base">
              <a:buNone/>
            </a:pPr>
            <a:r>
              <a:rPr lang="en-US" sz="800" b="0" i="0" dirty="0">
                <a:solidFill>
                  <a:srgbClr val="333333"/>
                </a:solidFill>
                <a:effectLst/>
                <a:latin typeface="open sans" panose="020B0606030504020204" pitchFamily="34" charset="0"/>
              </a:rPr>
              <a:t>‘What do you think you’re doing, stalking me like this?’ said Cassio.</a:t>
            </a:r>
          </a:p>
          <a:p>
            <a:pPr marL="0" indent="0" algn="l" fontAlgn="base">
              <a:buNone/>
            </a:pPr>
            <a:r>
              <a:rPr lang="en-US" sz="800" b="0" i="0" dirty="0">
                <a:solidFill>
                  <a:srgbClr val="333333"/>
                </a:solidFill>
                <a:effectLst/>
                <a:latin typeface="open sans" panose="020B0606030504020204" pitchFamily="34" charset="0"/>
              </a:rPr>
              <a:t>‘Let the devil and his mother stalk you,’ she shouted. ‘What did you mean by giving me that handkerchief? I was a real fool to take it. A likely story that you found it in your bedroom and not know who left it there. This is a gift from some hussy, and I must take the embroidery out. Here!’ She threw the handkerchief at him. ‘Give it to your mistress, whoever gave it to you. I’m not taking the embroidery out.’</a:t>
            </a:r>
          </a:p>
          <a:p>
            <a:pPr marL="0" indent="0" algn="l" fontAlgn="base">
              <a:buNone/>
            </a:pPr>
            <a:r>
              <a:rPr lang="en-US" sz="800" b="0" i="0" dirty="0">
                <a:solidFill>
                  <a:srgbClr val="333333"/>
                </a:solidFill>
                <a:effectLst/>
                <a:latin typeface="open sans" panose="020B0606030504020204" pitchFamily="34" charset="0"/>
              </a:rPr>
              <a:t>Cassio caught her in his arms. ‘Come on, my sweet Bianca. He held her close to him. ‘Come on, come on now.’ Othello </a:t>
            </a:r>
            <a:r>
              <a:rPr lang="en-US" sz="800" b="0" i="0" dirty="0" err="1">
                <a:solidFill>
                  <a:srgbClr val="333333"/>
                </a:solidFill>
                <a:effectLst/>
                <a:latin typeface="open sans" panose="020B0606030504020204" pitchFamily="34" charset="0"/>
              </a:rPr>
              <a:t>recognised</a:t>
            </a:r>
            <a:r>
              <a:rPr lang="en-US" sz="800" b="0" i="0" dirty="0">
                <a:solidFill>
                  <a:srgbClr val="333333"/>
                </a:solidFill>
                <a:effectLst/>
                <a:latin typeface="open sans" panose="020B0606030504020204" pitchFamily="34" charset="0"/>
              </a:rPr>
              <a:t> the handkerchief but stayed where he was. Bianca responded to Cassio’s kiss then struggled free. ‘If you’d like to come to supper tonight you may,’ she said. ‘If not, come when you like.’</a:t>
            </a:r>
          </a:p>
          <a:p>
            <a:pPr marL="0" indent="0" algn="l" fontAlgn="base">
              <a:buNone/>
            </a:pPr>
            <a:r>
              <a:rPr lang="en-US" sz="800" b="0" i="0" dirty="0">
                <a:solidFill>
                  <a:srgbClr val="333333"/>
                </a:solidFill>
                <a:effectLst/>
                <a:latin typeface="open sans" panose="020B0606030504020204" pitchFamily="34" charset="0"/>
              </a:rPr>
              <a:t>‘After her, after her,’ said Iago.</a:t>
            </a:r>
          </a:p>
          <a:p>
            <a:pPr marL="0" indent="0" algn="l" fontAlgn="base">
              <a:buNone/>
            </a:pPr>
            <a:r>
              <a:rPr lang="en-US" sz="800" b="0" i="0" dirty="0">
                <a:solidFill>
                  <a:srgbClr val="333333"/>
                </a:solidFill>
                <a:effectLst/>
                <a:latin typeface="open sans" panose="020B0606030504020204" pitchFamily="34" charset="0"/>
              </a:rPr>
              <a:t>‘Yes, I must,’ said Cassio. ‘Or she’ll shout it out in the streets.’</a:t>
            </a:r>
          </a:p>
          <a:p>
            <a:pPr marL="0" indent="0" algn="l" fontAlgn="base">
              <a:buNone/>
            </a:pPr>
            <a:r>
              <a:rPr lang="en-US" sz="800" b="0" i="0" dirty="0">
                <a:solidFill>
                  <a:srgbClr val="333333"/>
                </a:solidFill>
                <a:effectLst/>
                <a:latin typeface="open sans" panose="020B0606030504020204" pitchFamily="34" charset="0"/>
              </a:rPr>
              <a:t>‘Will you go to her for supper?’</a:t>
            </a:r>
          </a:p>
          <a:p>
            <a:pPr marL="0" indent="0" algn="l" fontAlgn="base">
              <a:buNone/>
            </a:pPr>
            <a:r>
              <a:rPr lang="en-US" sz="800" b="0" i="0" dirty="0">
                <a:solidFill>
                  <a:srgbClr val="333333"/>
                </a:solidFill>
                <a:effectLst/>
                <a:latin typeface="open sans" panose="020B0606030504020204" pitchFamily="34" charset="0"/>
              </a:rPr>
              <a:t>‘I suppose so.’</a:t>
            </a:r>
          </a:p>
          <a:p>
            <a:pPr marL="0" indent="0" algn="l" fontAlgn="base">
              <a:buNone/>
            </a:pPr>
            <a:r>
              <a:rPr lang="en-US" sz="800" b="0" i="0" dirty="0">
                <a:solidFill>
                  <a:srgbClr val="333333"/>
                </a:solidFill>
                <a:effectLst/>
                <a:latin typeface="open sans" panose="020B0606030504020204" pitchFamily="34" charset="0"/>
              </a:rPr>
              <a:t>‘Well I may bump into you. I need to talk to you.’</a:t>
            </a:r>
          </a:p>
          <a:p>
            <a:pPr marL="0" indent="0" algn="l" fontAlgn="base">
              <a:buNone/>
            </a:pPr>
            <a:r>
              <a:rPr lang="en-US" sz="800" b="0" i="0" dirty="0">
                <a:solidFill>
                  <a:srgbClr val="333333"/>
                </a:solidFill>
                <a:effectLst/>
                <a:latin typeface="open sans" panose="020B0606030504020204" pitchFamily="34" charset="0"/>
              </a:rPr>
              <a:t>‘Please come.’ Cassio paused at the door. ‘Will you?’</a:t>
            </a:r>
          </a:p>
          <a:p>
            <a:pPr marL="0" indent="0" algn="l" fontAlgn="base">
              <a:buNone/>
            </a:pPr>
            <a:r>
              <a:rPr lang="en-US" sz="800" b="0" i="0" dirty="0">
                <a:solidFill>
                  <a:srgbClr val="333333"/>
                </a:solidFill>
                <a:effectLst/>
                <a:latin typeface="open sans" panose="020B0606030504020204" pitchFamily="34" charset="0"/>
              </a:rPr>
              <a:t>‘Go on. Say no more.’</a:t>
            </a:r>
          </a:p>
          <a:p>
            <a:pPr marL="0" indent="0" algn="l" fontAlgn="base">
              <a:buNone/>
            </a:pPr>
            <a:r>
              <a:rPr lang="en-US" sz="800" b="0" i="0" dirty="0">
                <a:solidFill>
                  <a:srgbClr val="333333"/>
                </a:solidFill>
                <a:effectLst/>
                <a:latin typeface="open sans" panose="020B0606030504020204" pitchFamily="34" charset="0"/>
              </a:rPr>
              <a:t>Othello came out from behind the pillar. He clenched his fists. ‘How shall I murder him, Iago?’</a:t>
            </a:r>
          </a:p>
          <a:p>
            <a:pPr marL="0" indent="0" algn="l" fontAlgn="base">
              <a:buNone/>
            </a:pPr>
            <a:r>
              <a:rPr lang="en-US" sz="800" b="0" i="0" dirty="0">
                <a:solidFill>
                  <a:srgbClr val="333333"/>
                </a:solidFill>
                <a:effectLst/>
                <a:latin typeface="open sans" panose="020B0606030504020204" pitchFamily="34" charset="0"/>
              </a:rPr>
              <a:t>‘Did you see how he laughed at his vice?’ said Iago.</a:t>
            </a:r>
          </a:p>
          <a:p>
            <a:pPr marL="0" indent="0" algn="l" fontAlgn="base">
              <a:buNone/>
            </a:pPr>
            <a:r>
              <a:rPr lang="en-US" sz="800" b="0" i="0" dirty="0">
                <a:solidFill>
                  <a:srgbClr val="333333"/>
                </a:solidFill>
                <a:effectLst/>
                <a:latin typeface="open sans" panose="020B0606030504020204" pitchFamily="34" charset="0"/>
              </a:rPr>
              <a:t>‘Oh Iago!’</a:t>
            </a:r>
          </a:p>
          <a:p>
            <a:pPr marL="0" indent="0" algn="l" fontAlgn="base">
              <a:buNone/>
            </a:pPr>
            <a:r>
              <a:rPr lang="en-US" sz="800" b="0" i="0" dirty="0">
                <a:solidFill>
                  <a:srgbClr val="333333"/>
                </a:solidFill>
                <a:effectLst/>
                <a:latin typeface="open sans" panose="020B0606030504020204" pitchFamily="34" charset="0"/>
              </a:rPr>
              <a:t>‘And did you see the handkerchief?’</a:t>
            </a:r>
          </a:p>
          <a:p>
            <a:pPr marL="0" indent="0" algn="l" fontAlgn="base">
              <a:buNone/>
            </a:pPr>
            <a:r>
              <a:rPr lang="en-US" sz="800" b="0" i="0" dirty="0">
                <a:solidFill>
                  <a:srgbClr val="333333"/>
                </a:solidFill>
                <a:effectLst/>
                <a:latin typeface="open sans" panose="020B0606030504020204" pitchFamily="34" charset="0"/>
              </a:rPr>
              <a:t>‘Was that mine?’</a:t>
            </a:r>
          </a:p>
          <a:p>
            <a:pPr marL="0" indent="0" algn="l" fontAlgn="base">
              <a:buNone/>
            </a:pPr>
            <a:endParaRPr lang="en-US" sz="800" b="0" i="0" dirty="0">
              <a:solidFill>
                <a:srgbClr val="333333"/>
              </a:solidFill>
              <a:effectLst/>
              <a:latin typeface="open sans" panose="020B0606030504020204" pitchFamily="34" charset="0"/>
            </a:endParaRPr>
          </a:p>
          <a:p>
            <a:pPr marL="0" indent="0" algn="l" fontAlgn="base">
              <a:buNone/>
            </a:pPr>
            <a:endParaRPr lang="en-US" sz="800" b="0" i="0" dirty="0">
              <a:solidFill>
                <a:srgbClr val="333333"/>
              </a:solidFill>
              <a:effectLst/>
              <a:latin typeface="open sans" panose="020B0606030504020204" pitchFamily="34" charset="0"/>
            </a:endParaRPr>
          </a:p>
          <a:p>
            <a:pPr marL="0" indent="0" algn="l" fontAlgn="base">
              <a:buNone/>
            </a:pPr>
            <a:endParaRPr lang="en-US" sz="800" b="0" i="0" dirty="0">
              <a:solidFill>
                <a:srgbClr val="333333"/>
              </a:solidFill>
              <a:effectLst/>
              <a:latin typeface="open sans" panose="020B0606030504020204" pitchFamily="34" charset="0"/>
            </a:endParaRPr>
          </a:p>
          <a:p>
            <a:pPr marL="0" indent="0" algn="l" fontAlgn="base">
              <a:buNone/>
            </a:pPr>
            <a:endParaRPr lang="en-US" sz="800" b="0" i="0" dirty="0">
              <a:solidFill>
                <a:srgbClr val="333333"/>
              </a:solidFill>
              <a:effectLst/>
              <a:latin typeface="open sans" panose="020B0606030504020204" pitchFamily="34" charset="0"/>
            </a:endParaRPr>
          </a:p>
        </p:txBody>
      </p:sp>
      <p:sp>
        <p:nvSpPr>
          <p:cNvPr id="6" name="TextBox 5">
            <a:extLst>
              <a:ext uri="{FF2B5EF4-FFF2-40B4-BE49-F238E27FC236}">
                <a16:creationId xmlns:a16="http://schemas.microsoft.com/office/drawing/2014/main" id="{D584BE47-5367-835D-2AA2-03239F03CF73}"/>
              </a:ext>
            </a:extLst>
          </p:cNvPr>
          <p:cNvSpPr txBox="1"/>
          <p:nvPr/>
        </p:nvSpPr>
        <p:spPr>
          <a:xfrm>
            <a:off x="4179830" y="-47135"/>
            <a:ext cx="3388936" cy="7155805"/>
          </a:xfrm>
          <a:prstGeom prst="rect">
            <a:avLst/>
          </a:prstGeom>
          <a:noFill/>
        </p:spPr>
        <p:txBody>
          <a:bodyPr wrap="square">
            <a:spAutoFit/>
          </a:bodyPr>
          <a:lstStyle/>
          <a:p>
            <a:r>
              <a:rPr lang="en-US" sz="900" dirty="0">
                <a:latin typeface="open sans" panose="020B0606030504020204" pitchFamily="34" charset="0"/>
                <a:ea typeface="open sans" panose="020B0606030504020204" pitchFamily="34" charset="0"/>
                <a:cs typeface="open sans" panose="020B0606030504020204" pitchFamily="34" charset="0"/>
              </a:rPr>
              <a:t>‘Yours, by this hand! And to see how he values the foolish woman, your wife: she gave it to him and he has given it to his whore.’</a:t>
            </a:r>
          </a:p>
          <a:p>
            <a:endParaRPr lang="en-US" sz="900" dirty="0">
              <a:latin typeface="open sans" panose="020B0606030504020204" pitchFamily="34" charset="0"/>
              <a:ea typeface="open sans" panose="020B0606030504020204" pitchFamily="34" charset="0"/>
              <a:cs typeface="open sans" panose="020B0606030504020204" pitchFamily="34" charset="0"/>
            </a:endParaRPr>
          </a:p>
          <a:p>
            <a:r>
              <a:rPr lang="en-US" sz="900" dirty="0">
                <a:latin typeface="open sans" panose="020B0606030504020204" pitchFamily="34" charset="0"/>
                <a:ea typeface="open sans" panose="020B0606030504020204" pitchFamily="34" charset="0"/>
                <a:cs typeface="open sans" panose="020B0606030504020204" pitchFamily="34" charset="0"/>
              </a:rPr>
              <a:t>‘I want him killed slowly.’ Othello sank down at his desk and put his head on it. ‘A fine woman, a beautiful woman, a sweet woman,’ he moaned.</a:t>
            </a:r>
          </a:p>
          <a:p>
            <a:endParaRPr lang="en-US" sz="900" dirty="0">
              <a:latin typeface="open sans" panose="020B0606030504020204" pitchFamily="34" charset="0"/>
              <a:ea typeface="open sans" panose="020B0606030504020204" pitchFamily="34" charset="0"/>
              <a:cs typeface="open sans" panose="020B0606030504020204" pitchFamily="34" charset="0"/>
            </a:endParaRPr>
          </a:p>
          <a:p>
            <a:r>
              <a:rPr lang="en-US" sz="900" dirty="0">
                <a:latin typeface="open sans" panose="020B0606030504020204" pitchFamily="34" charset="0"/>
                <a:ea typeface="open sans" panose="020B0606030504020204" pitchFamily="34" charset="0"/>
                <a:cs typeface="open sans" panose="020B0606030504020204" pitchFamily="34" charset="0"/>
              </a:rPr>
              <a:t>Iago put his hand on the General’s shoulder. ‘No, you must forget that,’</a:t>
            </a:r>
          </a:p>
          <a:p>
            <a:r>
              <a:rPr lang="en-US" sz="900" dirty="0">
                <a:latin typeface="open sans" panose="020B0606030504020204" pitchFamily="34" charset="0"/>
                <a:ea typeface="open sans" panose="020B0606030504020204" pitchFamily="34" charset="0"/>
                <a:cs typeface="open sans" panose="020B0606030504020204" pitchFamily="34" charset="0"/>
              </a:rPr>
              <a:t>he said.</a:t>
            </a:r>
          </a:p>
          <a:p>
            <a:endParaRPr lang="en-US" sz="900" dirty="0">
              <a:latin typeface="open sans" panose="020B0606030504020204" pitchFamily="34" charset="0"/>
              <a:ea typeface="open sans" panose="020B0606030504020204" pitchFamily="34" charset="0"/>
              <a:cs typeface="open sans" panose="020B0606030504020204" pitchFamily="34" charset="0"/>
            </a:endParaRPr>
          </a:p>
          <a:p>
            <a:r>
              <a:rPr lang="en-US" sz="900" dirty="0">
                <a:latin typeface="open sans" panose="020B0606030504020204" pitchFamily="34" charset="0"/>
                <a:ea typeface="open sans" panose="020B0606030504020204" pitchFamily="34" charset="0"/>
                <a:cs typeface="open sans" panose="020B0606030504020204" pitchFamily="34" charset="0"/>
              </a:rPr>
              <a:t>Othello looked up at him. His eyes were wet. ‘Yes, let her rot and die and be damned tonight because she’ll not live beyond that. No, my heart has turned to stone.’ He beat his chest. ‘I strike it and it hurts my hand.’ He put his head on the desk again. ‘Oh, there’s not a sweeter creature in the world. She could lie at the side of an emperor and tell him what to do.’</a:t>
            </a:r>
          </a:p>
          <a:p>
            <a:endParaRPr lang="en-US" sz="900" dirty="0">
              <a:latin typeface="open sans" panose="020B0606030504020204" pitchFamily="34" charset="0"/>
              <a:ea typeface="open sans" panose="020B0606030504020204" pitchFamily="34" charset="0"/>
              <a:cs typeface="open sans" panose="020B0606030504020204" pitchFamily="34" charset="0"/>
            </a:endParaRPr>
          </a:p>
          <a:p>
            <a:r>
              <a:rPr lang="en-US" sz="900" dirty="0">
                <a:latin typeface="open sans" panose="020B0606030504020204" pitchFamily="34" charset="0"/>
                <a:ea typeface="open sans" panose="020B0606030504020204" pitchFamily="34" charset="0"/>
                <a:cs typeface="open sans" panose="020B0606030504020204" pitchFamily="34" charset="0"/>
              </a:rPr>
              <a:t>‘No,’ said Iago. ‘That’s not your way.’</a:t>
            </a:r>
          </a:p>
          <a:p>
            <a:endParaRPr lang="en-US" sz="900" dirty="0">
              <a:latin typeface="open sans" panose="020B0606030504020204" pitchFamily="34" charset="0"/>
              <a:ea typeface="open sans" panose="020B0606030504020204" pitchFamily="34" charset="0"/>
              <a:cs typeface="open sans" panose="020B0606030504020204" pitchFamily="34" charset="0"/>
            </a:endParaRPr>
          </a:p>
          <a:p>
            <a:r>
              <a:rPr lang="en-US" sz="900" dirty="0">
                <a:latin typeface="open sans" panose="020B0606030504020204" pitchFamily="34" charset="0"/>
                <a:ea typeface="open sans" panose="020B0606030504020204" pitchFamily="34" charset="0"/>
                <a:cs typeface="open sans" panose="020B0606030504020204" pitchFamily="34" charset="0"/>
              </a:rPr>
              <a:t>‘Hang her!’ Othello rallied for a moment then sank down again. ‘I’m only saying what she is. So delicate with her needle, such an admirable musician. Oh, she could sing the savageness out of a bear. Such high intelligence, so creative.’</a:t>
            </a:r>
          </a:p>
          <a:p>
            <a:endParaRPr lang="en-US" sz="900" dirty="0">
              <a:latin typeface="open sans" panose="020B0606030504020204" pitchFamily="34" charset="0"/>
              <a:ea typeface="open sans" panose="020B0606030504020204" pitchFamily="34" charset="0"/>
              <a:cs typeface="open sans" panose="020B0606030504020204" pitchFamily="34" charset="0"/>
            </a:endParaRPr>
          </a:p>
          <a:p>
            <a:pPr algn="l" fontAlgn="base"/>
            <a:r>
              <a:rPr lang="en-US" sz="900" b="0" i="0" dirty="0">
                <a:solidFill>
                  <a:srgbClr val="333333"/>
                </a:solidFill>
                <a:effectLst/>
                <a:latin typeface="open sans" panose="020B0606030504020204" pitchFamily="34" charset="0"/>
              </a:rPr>
              <a:t>‘She’s the worse for all that,’ said Iago.</a:t>
            </a:r>
          </a:p>
          <a:p>
            <a:pPr algn="l" fontAlgn="base"/>
            <a:endParaRPr lang="en-US" sz="900" b="0" i="0" dirty="0">
              <a:solidFill>
                <a:srgbClr val="333333"/>
              </a:solidFill>
              <a:effectLst/>
              <a:latin typeface="open sans" panose="020B0606030504020204" pitchFamily="34" charset="0"/>
            </a:endParaRPr>
          </a:p>
          <a:p>
            <a:pPr algn="l" fontAlgn="base"/>
            <a:r>
              <a:rPr lang="en-US" sz="900" b="0" i="0" dirty="0">
                <a:solidFill>
                  <a:srgbClr val="333333"/>
                </a:solidFill>
                <a:effectLst/>
                <a:latin typeface="open sans" panose="020B0606030504020204" pitchFamily="34" charset="0"/>
              </a:rPr>
              <a:t>‘Oh, a thousand </a:t>
            </a:r>
            <a:r>
              <a:rPr lang="en-US" sz="900" b="0" i="0" dirty="0" err="1">
                <a:solidFill>
                  <a:srgbClr val="333333"/>
                </a:solidFill>
                <a:effectLst/>
                <a:latin typeface="open sans" panose="020B0606030504020204" pitchFamily="34" charset="0"/>
              </a:rPr>
              <a:t>thousand</a:t>
            </a:r>
            <a:r>
              <a:rPr lang="en-US" sz="900" b="0" i="0" dirty="0">
                <a:solidFill>
                  <a:srgbClr val="333333"/>
                </a:solidFill>
                <a:effectLst/>
                <a:latin typeface="open sans" panose="020B0606030504020204" pitchFamily="34" charset="0"/>
              </a:rPr>
              <a:t> times! But then, so gentle.’</a:t>
            </a:r>
          </a:p>
          <a:p>
            <a:pPr algn="l" fontAlgn="base"/>
            <a:endParaRPr lang="en-US" sz="900" b="0" i="0" dirty="0">
              <a:solidFill>
                <a:srgbClr val="333333"/>
              </a:solidFill>
              <a:effectLst/>
              <a:latin typeface="open sans" panose="020B0606030504020204" pitchFamily="34" charset="0"/>
            </a:endParaRPr>
          </a:p>
          <a:p>
            <a:pPr algn="l" fontAlgn="base"/>
            <a:r>
              <a:rPr lang="en-US" sz="900" b="0" i="0" dirty="0">
                <a:solidFill>
                  <a:srgbClr val="333333"/>
                </a:solidFill>
                <a:effectLst/>
                <a:latin typeface="open sans" panose="020B0606030504020204" pitchFamily="34" charset="0"/>
              </a:rPr>
              <a:t>‘Yes, too gentle.’</a:t>
            </a:r>
          </a:p>
          <a:p>
            <a:pPr algn="l" fontAlgn="base"/>
            <a:endParaRPr lang="en-US" sz="900" b="0" i="0" dirty="0">
              <a:solidFill>
                <a:srgbClr val="333333"/>
              </a:solidFill>
              <a:effectLst/>
              <a:latin typeface="open sans" panose="020B0606030504020204" pitchFamily="34" charset="0"/>
            </a:endParaRPr>
          </a:p>
          <a:p>
            <a:pPr algn="l" fontAlgn="base"/>
            <a:r>
              <a:rPr lang="en-US" sz="900" b="0" i="0" dirty="0">
                <a:solidFill>
                  <a:srgbClr val="333333"/>
                </a:solidFill>
                <a:effectLst/>
                <a:latin typeface="open sans" panose="020B0606030504020204" pitchFamily="34" charset="0"/>
              </a:rPr>
              <a:t>‘No, that’s certain!’ Othello shook his head. ‘But yet, the pity of it, Iago.</a:t>
            </a:r>
          </a:p>
          <a:p>
            <a:pPr algn="l" fontAlgn="base"/>
            <a:endParaRPr lang="en-US" sz="900" dirty="0">
              <a:solidFill>
                <a:srgbClr val="333333"/>
              </a:solidFill>
              <a:latin typeface="open sans" panose="020B0606030504020204" pitchFamily="34" charset="0"/>
            </a:endParaRPr>
          </a:p>
          <a:p>
            <a:pPr algn="l" fontAlgn="base"/>
            <a:r>
              <a:rPr lang="en-US" sz="900" b="0" i="0" dirty="0">
                <a:solidFill>
                  <a:srgbClr val="333333"/>
                </a:solidFill>
                <a:effectLst/>
                <a:latin typeface="open sans" panose="020B0606030504020204" pitchFamily="34" charset="0"/>
              </a:rPr>
              <a:t>Oh, Iago, the pity of it, Iago!’</a:t>
            </a:r>
          </a:p>
          <a:p>
            <a:pPr algn="l" fontAlgn="base"/>
            <a:endParaRPr lang="en-US" sz="900" b="0" i="0" dirty="0">
              <a:solidFill>
                <a:srgbClr val="333333"/>
              </a:solidFill>
              <a:effectLst/>
              <a:latin typeface="open sans" panose="020B0606030504020204" pitchFamily="34" charset="0"/>
            </a:endParaRPr>
          </a:p>
          <a:p>
            <a:pPr algn="l" fontAlgn="base"/>
            <a:r>
              <a:rPr lang="en-US" sz="900" b="0" i="0" dirty="0">
                <a:solidFill>
                  <a:srgbClr val="333333"/>
                </a:solidFill>
                <a:effectLst/>
                <a:latin typeface="open sans" panose="020B0606030504020204" pitchFamily="34" charset="0"/>
              </a:rPr>
              <a:t>‘If you’re going to be so foolish about her crime just go ahead and give her permission because if it’s not your business it’s no-one else’s.’</a:t>
            </a:r>
          </a:p>
          <a:p>
            <a:pPr algn="l" fontAlgn="base"/>
            <a:endParaRPr lang="en-US" sz="900" b="0" i="0" dirty="0">
              <a:solidFill>
                <a:srgbClr val="333333"/>
              </a:solidFill>
              <a:effectLst/>
              <a:latin typeface="open sans" panose="020B0606030504020204" pitchFamily="34" charset="0"/>
            </a:endParaRPr>
          </a:p>
          <a:p>
            <a:pPr algn="l" fontAlgn="base"/>
            <a:r>
              <a:rPr lang="en-US" sz="900" b="0" i="0" dirty="0">
                <a:solidFill>
                  <a:srgbClr val="333333"/>
                </a:solidFill>
                <a:effectLst/>
                <a:latin typeface="open sans" panose="020B0606030504020204" pitchFamily="34" charset="0"/>
              </a:rPr>
              <a:t>‘I will chop her into pieces of meat!’ said Othello. ‘Cuckold me!’</a:t>
            </a:r>
          </a:p>
          <a:p>
            <a:pPr algn="l" fontAlgn="base"/>
            <a:endParaRPr lang="en-US" sz="900" b="0" i="0" dirty="0">
              <a:solidFill>
                <a:srgbClr val="333333"/>
              </a:solidFill>
              <a:effectLst/>
              <a:latin typeface="open sans" panose="020B0606030504020204" pitchFamily="34" charset="0"/>
            </a:endParaRPr>
          </a:p>
          <a:p>
            <a:pPr algn="l" fontAlgn="base"/>
            <a:r>
              <a:rPr lang="en-US" sz="900" b="0" i="0" dirty="0">
                <a:solidFill>
                  <a:srgbClr val="333333"/>
                </a:solidFill>
                <a:effectLst/>
                <a:latin typeface="open sans" panose="020B0606030504020204" pitchFamily="34" charset="0"/>
              </a:rPr>
              <a:t>‘Oh it’s so foul of her,’ said Iago.</a:t>
            </a:r>
          </a:p>
          <a:p>
            <a:pPr algn="l" fontAlgn="base"/>
            <a:endParaRPr lang="en-US" sz="900" b="0" i="0" dirty="0">
              <a:solidFill>
                <a:srgbClr val="333333"/>
              </a:solidFill>
              <a:effectLst/>
              <a:latin typeface="open sans" panose="020B0606030504020204" pitchFamily="34" charset="0"/>
            </a:endParaRPr>
          </a:p>
          <a:p>
            <a:pPr algn="l" fontAlgn="base"/>
            <a:r>
              <a:rPr lang="en-US" sz="900" b="0" i="0" dirty="0">
                <a:solidFill>
                  <a:srgbClr val="333333"/>
                </a:solidFill>
                <a:effectLst/>
                <a:latin typeface="open sans" panose="020B0606030504020204" pitchFamily="34" charset="0"/>
              </a:rPr>
              <a:t>‘With my officer!’</a:t>
            </a:r>
          </a:p>
          <a:p>
            <a:pPr algn="l" fontAlgn="base"/>
            <a:endParaRPr lang="en-US" sz="900" b="0" i="0" dirty="0">
              <a:solidFill>
                <a:srgbClr val="333333"/>
              </a:solidFill>
              <a:effectLst/>
              <a:latin typeface="open sans" panose="020B0606030504020204" pitchFamily="34" charset="0"/>
            </a:endParaRPr>
          </a:p>
          <a:p>
            <a:pPr algn="l" fontAlgn="base"/>
            <a:r>
              <a:rPr lang="en-US" sz="900" b="0" i="0" dirty="0">
                <a:solidFill>
                  <a:srgbClr val="333333"/>
                </a:solidFill>
                <a:effectLst/>
                <a:latin typeface="open sans" panose="020B0606030504020204" pitchFamily="34" charset="0"/>
              </a:rPr>
              <a:t>‘That’s even fouler.’</a:t>
            </a:r>
          </a:p>
          <a:p>
            <a:endParaRPr lang="en-GB" sz="900" dirty="0">
              <a:latin typeface="open sans" panose="020B0606030504020204" pitchFamily="34" charset="0"/>
              <a:ea typeface="open sans" panose="020B0606030504020204" pitchFamily="34" charset="0"/>
              <a:cs typeface="open sans" panose="020B0606030504020204" pitchFamily="34" charset="0"/>
            </a:endParaRPr>
          </a:p>
        </p:txBody>
      </p:sp>
      <p:sp>
        <p:nvSpPr>
          <p:cNvPr id="7" name="TextBox 6">
            <a:extLst>
              <a:ext uri="{FF2B5EF4-FFF2-40B4-BE49-F238E27FC236}">
                <a16:creationId xmlns:a16="http://schemas.microsoft.com/office/drawing/2014/main" id="{CEB8B7FD-A160-8740-4AED-03157C44FB11}"/>
              </a:ext>
            </a:extLst>
          </p:cNvPr>
          <p:cNvSpPr txBox="1"/>
          <p:nvPr/>
        </p:nvSpPr>
        <p:spPr>
          <a:xfrm>
            <a:off x="7475456" y="-13712"/>
            <a:ext cx="4716544" cy="7094250"/>
          </a:xfrm>
          <a:prstGeom prst="rect">
            <a:avLst/>
          </a:prstGeom>
          <a:noFill/>
        </p:spPr>
        <p:txBody>
          <a:bodyPr wrap="square">
            <a:spAutoFit/>
          </a:bodyPr>
          <a:lstStyle/>
          <a:p>
            <a:pPr algn="l" fontAlgn="base"/>
            <a:r>
              <a:rPr lang="en-US" sz="900" b="0" i="0" dirty="0">
                <a:solidFill>
                  <a:srgbClr val="333333"/>
                </a:solidFill>
                <a:effectLst/>
                <a:latin typeface="open sans" panose="020B0606030504020204" pitchFamily="34" charset="0"/>
              </a:rPr>
              <a:t>‘Get me some poison tonight, Iago. I won’t delay in case her body and beauty make me change my mind. Tonight, Iago.’</a:t>
            </a:r>
          </a:p>
          <a:p>
            <a:pPr algn="l" fontAlgn="base"/>
            <a:endParaRPr lang="en-US" sz="900" b="0" i="0" dirty="0">
              <a:solidFill>
                <a:srgbClr val="333333"/>
              </a:solidFill>
              <a:effectLst/>
              <a:latin typeface="open sans" panose="020B0606030504020204" pitchFamily="34" charset="0"/>
            </a:endParaRPr>
          </a:p>
          <a:p>
            <a:pPr algn="l" fontAlgn="base"/>
            <a:r>
              <a:rPr lang="en-US" sz="900" b="0" i="0" dirty="0">
                <a:solidFill>
                  <a:srgbClr val="333333"/>
                </a:solidFill>
                <a:effectLst/>
                <a:latin typeface="open sans" panose="020B0606030504020204" pitchFamily="34" charset="0"/>
              </a:rPr>
              <a:t>‘Don’t do it with poison. Strangle her in bed – the very bed she’s contaminated.’</a:t>
            </a:r>
          </a:p>
          <a:p>
            <a:pPr algn="l" fontAlgn="base"/>
            <a:r>
              <a:rPr lang="en-US" sz="900" b="0" i="0" dirty="0">
                <a:solidFill>
                  <a:srgbClr val="333333"/>
                </a:solidFill>
                <a:effectLst/>
                <a:latin typeface="open sans" panose="020B0606030504020204" pitchFamily="34" charset="0"/>
              </a:rPr>
              <a:t>Othello gripped Iago’s sleeves. ‘Good. Good! The justice of it is appropriate. Very good!’</a:t>
            </a:r>
          </a:p>
          <a:p>
            <a:pPr algn="l" fontAlgn="base"/>
            <a:endParaRPr lang="en-US" sz="400" b="0" i="0" dirty="0">
              <a:solidFill>
                <a:srgbClr val="333333"/>
              </a:solidFill>
              <a:effectLst/>
              <a:latin typeface="open sans" panose="020B0606030504020204" pitchFamily="34" charset="0"/>
            </a:endParaRPr>
          </a:p>
          <a:p>
            <a:pPr algn="l" fontAlgn="base"/>
            <a:r>
              <a:rPr lang="en-US" sz="900" b="0" i="0" dirty="0">
                <a:solidFill>
                  <a:srgbClr val="333333"/>
                </a:solidFill>
                <a:effectLst/>
                <a:latin typeface="open sans" panose="020B0606030504020204" pitchFamily="34" charset="0"/>
              </a:rPr>
              <a:t>‘And as for Cassio, let me deal with him. You will hear more by midnight.’</a:t>
            </a:r>
          </a:p>
          <a:p>
            <a:pPr algn="l" fontAlgn="base"/>
            <a:endParaRPr lang="en-US" sz="400" b="0" i="0" dirty="0">
              <a:solidFill>
                <a:srgbClr val="333333"/>
              </a:solidFill>
              <a:effectLst/>
              <a:latin typeface="open sans" panose="020B0606030504020204" pitchFamily="34" charset="0"/>
            </a:endParaRPr>
          </a:p>
          <a:p>
            <a:pPr algn="l" fontAlgn="base"/>
            <a:r>
              <a:rPr lang="en-US" sz="900" b="0" i="0" dirty="0">
                <a:solidFill>
                  <a:srgbClr val="333333"/>
                </a:solidFill>
                <a:effectLst/>
                <a:latin typeface="open sans" panose="020B0606030504020204" pitchFamily="34" charset="0"/>
              </a:rPr>
              <a:t>‘Excellent.’</a:t>
            </a:r>
          </a:p>
          <a:p>
            <a:pPr algn="l" fontAlgn="base"/>
            <a:endParaRPr lang="en-US" sz="400" b="0" i="0" dirty="0">
              <a:solidFill>
                <a:srgbClr val="333333"/>
              </a:solidFill>
              <a:effectLst/>
              <a:latin typeface="open sans" panose="020B0606030504020204" pitchFamily="34" charset="0"/>
            </a:endParaRPr>
          </a:p>
          <a:p>
            <a:pPr algn="l" fontAlgn="base"/>
            <a:r>
              <a:rPr lang="en-US" sz="900" b="0" i="0" dirty="0">
                <a:solidFill>
                  <a:srgbClr val="333333"/>
                </a:solidFill>
                <a:effectLst/>
                <a:latin typeface="open sans" panose="020B0606030504020204" pitchFamily="34" charset="0"/>
              </a:rPr>
              <a:t>There was a loud fanfare from the castle’s trumpeters.</a:t>
            </a:r>
          </a:p>
          <a:p>
            <a:pPr algn="l" fontAlgn="base"/>
            <a:endParaRPr lang="en-US" sz="400" b="0" i="0" dirty="0">
              <a:solidFill>
                <a:srgbClr val="333333"/>
              </a:solidFill>
              <a:effectLst/>
              <a:latin typeface="open sans" panose="020B0606030504020204" pitchFamily="34" charset="0"/>
            </a:endParaRPr>
          </a:p>
          <a:p>
            <a:pPr algn="l" fontAlgn="base"/>
            <a:r>
              <a:rPr lang="en-US" sz="900" b="0" i="0" dirty="0">
                <a:solidFill>
                  <a:srgbClr val="333333"/>
                </a:solidFill>
                <a:effectLst/>
                <a:latin typeface="open sans" panose="020B0606030504020204" pitchFamily="34" charset="0"/>
              </a:rPr>
              <a:t>‘What’s that?’ said Othello</a:t>
            </a:r>
          </a:p>
          <a:p>
            <a:pPr algn="l" fontAlgn="base"/>
            <a:endParaRPr lang="en-US" sz="400" dirty="0">
              <a:solidFill>
                <a:srgbClr val="333333"/>
              </a:solidFill>
              <a:latin typeface="open sans" panose="020B0606030504020204" pitchFamily="34" charset="0"/>
            </a:endParaRPr>
          </a:p>
          <a:p>
            <a:pPr algn="l" fontAlgn="base"/>
            <a:r>
              <a:rPr lang="en-US" sz="900" b="0" i="0" dirty="0">
                <a:solidFill>
                  <a:srgbClr val="333333"/>
                </a:solidFill>
                <a:effectLst/>
                <a:latin typeface="open sans" panose="020B0606030504020204" pitchFamily="34" charset="0"/>
              </a:rPr>
              <a:t>‘Something from Venice, I’ll bet,’ said Iago. He went to the door. There were people coming along the corridor. He turned back to Othello: ‘It’s Lodovico, come from the Duke, and see, your wife is with him.’</a:t>
            </a:r>
          </a:p>
          <a:p>
            <a:pPr algn="l" fontAlgn="base"/>
            <a:endParaRPr lang="en-US" sz="400" b="0" i="0" dirty="0">
              <a:solidFill>
                <a:srgbClr val="333333"/>
              </a:solidFill>
              <a:effectLst/>
              <a:latin typeface="open sans" panose="020B0606030504020204" pitchFamily="34" charset="0"/>
            </a:endParaRPr>
          </a:p>
          <a:p>
            <a:pPr algn="l" fontAlgn="base"/>
            <a:r>
              <a:rPr lang="en-US" sz="900" b="0" i="0" dirty="0">
                <a:solidFill>
                  <a:srgbClr val="333333"/>
                </a:solidFill>
                <a:effectLst/>
                <a:latin typeface="open sans" panose="020B0606030504020204" pitchFamily="34" charset="0"/>
              </a:rPr>
              <a:t>‘God save you, worthy General!’ exclaimed Lodovico and shook Othello’s hand vigorously.</a:t>
            </a:r>
          </a:p>
          <a:p>
            <a:pPr algn="l" fontAlgn="base"/>
            <a:endParaRPr lang="en-US" sz="400" b="0" i="0" dirty="0">
              <a:solidFill>
                <a:srgbClr val="333333"/>
              </a:solidFill>
              <a:effectLst/>
              <a:latin typeface="open sans" panose="020B0606030504020204" pitchFamily="34" charset="0"/>
            </a:endParaRPr>
          </a:p>
          <a:p>
            <a:pPr algn="l" fontAlgn="base"/>
            <a:r>
              <a:rPr lang="en-US" sz="900" b="0" i="0" dirty="0">
                <a:solidFill>
                  <a:srgbClr val="333333"/>
                </a:solidFill>
                <a:effectLst/>
                <a:latin typeface="open sans" panose="020B0606030504020204" pitchFamily="34" charset="0"/>
              </a:rPr>
              <a:t>Othello tried a smile. ‘With all my heart, Sir.’</a:t>
            </a:r>
          </a:p>
          <a:p>
            <a:pPr algn="l" fontAlgn="base"/>
            <a:endParaRPr lang="en-US" sz="400" b="0" i="0" dirty="0">
              <a:solidFill>
                <a:srgbClr val="333333"/>
              </a:solidFill>
              <a:effectLst/>
              <a:latin typeface="open sans" panose="020B0606030504020204" pitchFamily="34" charset="0"/>
            </a:endParaRPr>
          </a:p>
          <a:p>
            <a:pPr algn="l" fontAlgn="base"/>
            <a:r>
              <a:rPr lang="en-US" sz="900" b="0" i="0" dirty="0">
                <a:solidFill>
                  <a:srgbClr val="333333"/>
                </a:solidFill>
                <a:effectLst/>
                <a:latin typeface="open sans" panose="020B0606030504020204" pitchFamily="34" charset="0"/>
              </a:rPr>
              <a:t>Lodovico handed him a letter. ‘The Duke and senators of Venice greet you.’</a:t>
            </a:r>
          </a:p>
          <a:p>
            <a:pPr algn="l" fontAlgn="base"/>
            <a:endParaRPr lang="en-US" sz="400" b="0" i="0" dirty="0">
              <a:solidFill>
                <a:srgbClr val="333333"/>
              </a:solidFill>
              <a:effectLst/>
              <a:latin typeface="open sans" panose="020B0606030504020204" pitchFamily="34" charset="0"/>
            </a:endParaRPr>
          </a:p>
          <a:p>
            <a:pPr algn="l" fontAlgn="base"/>
            <a:r>
              <a:rPr lang="en-US" sz="900" b="0" i="0" dirty="0">
                <a:solidFill>
                  <a:srgbClr val="333333"/>
                </a:solidFill>
                <a:effectLst/>
                <a:latin typeface="open sans" panose="020B0606030504020204" pitchFamily="34" charset="0"/>
              </a:rPr>
              <a:t>Othello opened the letter and started reading it. The others chatted as they waited for him.</a:t>
            </a:r>
          </a:p>
          <a:p>
            <a:pPr algn="l" fontAlgn="base"/>
            <a:endParaRPr lang="en-US" sz="500" b="0" i="0" dirty="0">
              <a:solidFill>
                <a:srgbClr val="333333"/>
              </a:solidFill>
              <a:effectLst/>
              <a:latin typeface="open sans" panose="020B0606030504020204" pitchFamily="34" charset="0"/>
            </a:endParaRPr>
          </a:p>
          <a:p>
            <a:pPr algn="l" fontAlgn="base"/>
            <a:r>
              <a:rPr lang="en-US" sz="900" b="0" i="0" dirty="0">
                <a:solidFill>
                  <a:srgbClr val="333333"/>
                </a:solidFill>
                <a:effectLst/>
                <a:latin typeface="open sans" panose="020B0606030504020204" pitchFamily="34" charset="0"/>
              </a:rPr>
              <a:t>‘And what’s the news, good cousin Lodovico?’ said Desdemona.</a:t>
            </a:r>
          </a:p>
          <a:p>
            <a:pPr algn="l" fontAlgn="base"/>
            <a:endParaRPr lang="en-US" sz="900" b="0" i="0" dirty="0">
              <a:solidFill>
                <a:srgbClr val="333333"/>
              </a:solidFill>
              <a:effectLst/>
              <a:latin typeface="open sans" panose="020B0606030504020204" pitchFamily="34" charset="0"/>
            </a:endParaRPr>
          </a:p>
          <a:p>
            <a:pPr algn="l" fontAlgn="base"/>
            <a:r>
              <a:rPr lang="en-US" sz="900" b="0" i="0" dirty="0">
                <a:solidFill>
                  <a:srgbClr val="333333"/>
                </a:solidFill>
                <a:effectLst/>
                <a:latin typeface="open sans" panose="020B0606030504020204" pitchFamily="34" charset="0"/>
              </a:rPr>
              <a:t>‘I’m very glad to see you, signor,’ said Iago. ‘Welcome to Cyprus.’</a:t>
            </a:r>
          </a:p>
          <a:p>
            <a:pPr algn="l" fontAlgn="base"/>
            <a:endParaRPr lang="en-US" sz="900" b="0" i="0" dirty="0">
              <a:solidFill>
                <a:srgbClr val="333333"/>
              </a:solidFill>
              <a:effectLst/>
              <a:latin typeface="open sans" panose="020B0606030504020204" pitchFamily="34" charset="0"/>
            </a:endParaRPr>
          </a:p>
          <a:p>
            <a:pPr algn="l" fontAlgn="base"/>
            <a:r>
              <a:rPr lang="en-US" sz="900" b="0" i="0" dirty="0">
                <a:solidFill>
                  <a:srgbClr val="333333"/>
                </a:solidFill>
                <a:effectLst/>
                <a:latin typeface="open sans" panose="020B0606030504020204" pitchFamily="34" charset="0"/>
              </a:rPr>
              <a:t>‘Thank you,’ said Lodovico. ‘How is Lieutenant Cassio?’</a:t>
            </a:r>
          </a:p>
          <a:p>
            <a:pPr algn="l" fontAlgn="base"/>
            <a:endParaRPr lang="en-US" sz="900" b="0" i="0" dirty="0">
              <a:solidFill>
                <a:srgbClr val="333333"/>
              </a:solidFill>
              <a:effectLst/>
              <a:latin typeface="open sans" panose="020B0606030504020204" pitchFamily="34" charset="0"/>
            </a:endParaRPr>
          </a:p>
          <a:p>
            <a:pPr algn="l" fontAlgn="base"/>
            <a:r>
              <a:rPr lang="en-US" sz="900" b="0" i="0" dirty="0">
                <a:solidFill>
                  <a:srgbClr val="333333"/>
                </a:solidFill>
                <a:effectLst/>
                <a:latin typeface="open sans" panose="020B0606030504020204" pitchFamily="34" charset="0"/>
              </a:rPr>
              <a:t>‘Lives, Sir,’ said Iago.</a:t>
            </a:r>
          </a:p>
          <a:p>
            <a:pPr algn="l" fontAlgn="base"/>
            <a:endParaRPr lang="en-US" sz="900" b="0" i="0" dirty="0">
              <a:solidFill>
                <a:srgbClr val="333333"/>
              </a:solidFill>
              <a:effectLst/>
              <a:latin typeface="open sans" panose="020B0606030504020204" pitchFamily="34" charset="0"/>
            </a:endParaRPr>
          </a:p>
          <a:p>
            <a:pPr algn="l" fontAlgn="base"/>
            <a:r>
              <a:rPr lang="en-US" sz="900" b="0" i="0" dirty="0">
                <a:solidFill>
                  <a:srgbClr val="333333"/>
                </a:solidFill>
                <a:effectLst/>
                <a:latin typeface="open sans" panose="020B0606030504020204" pitchFamily="34" charset="0"/>
              </a:rPr>
              <a:t>‘Cousin,’ said Desdemona. ‘He and my lord have sadly fallen out. But you’ll make that all well.’</a:t>
            </a:r>
          </a:p>
          <a:p>
            <a:pPr algn="l" fontAlgn="base"/>
            <a:endParaRPr lang="en-US" sz="900" b="0" i="0" dirty="0">
              <a:solidFill>
                <a:srgbClr val="333333"/>
              </a:solidFill>
              <a:effectLst/>
              <a:latin typeface="open sans" panose="020B0606030504020204" pitchFamily="34" charset="0"/>
            </a:endParaRPr>
          </a:p>
          <a:p>
            <a:pPr algn="l" fontAlgn="base"/>
            <a:r>
              <a:rPr lang="en-US" sz="900" b="0" i="0" dirty="0">
                <a:solidFill>
                  <a:srgbClr val="333333"/>
                </a:solidFill>
                <a:effectLst/>
                <a:latin typeface="open sans" panose="020B0606030504020204" pitchFamily="34" charset="0"/>
              </a:rPr>
              <a:t>‘Are you sure of that?’ said Othello suddenly.</a:t>
            </a:r>
          </a:p>
          <a:p>
            <a:pPr algn="l" fontAlgn="base"/>
            <a:endParaRPr lang="en-US" sz="900" b="0" i="0" dirty="0">
              <a:solidFill>
                <a:srgbClr val="333333"/>
              </a:solidFill>
              <a:effectLst/>
              <a:latin typeface="open sans" panose="020B0606030504020204" pitchFamily="34" charset="0"/>
            </a:endParaRPr>
          </a:p>
          <a:p>
            <a:pPr algn="l" fontAlgn="base"/>
            <a:r>
              <a:rPr lang="en-US" sz="900" b="0" i="0" dirty="0">
                <a:solidFill>
                  <a:srgbClr val="333333"/>
                </a:solidFill>
                <a:effectLst/>
                <a:latin typeface="open sans" panose="020B0606030504020204" pitchFamily="34" charset="0"/>
              </a:rPr>
              <a:t>‘My Lord?’ said Desdemona.</a:t>
            </a:r>
          </a:p>
          <a:p>
            <a:pPr algn="l" fontAlgn="base"/>
            <a:endParaRPr lang="en-US" sz="900" b="0" i="0" dirty="0">
              <a:solidFill>
                <a:srgbClr val="333333"/>
              </a:solidFill>
              <a:effectLst/>
              <a:latin typeface="open sans" panose="020B0606030504020204" pitchFamily="34" charset="0"/>
            </a:endParaRPr>
          </a:p>
          <a:p>
            <a:pPr algn="l" fontAlgn="base"/>
            <a:r>
              <a:rPr lang="en-US" sz="900" b="0" i="0" dirty="0">
                <a:solidFill>
                  <a:srgbClr val="333333"/>
                </a:solidFill>
                <a:effectLst/>
                <a:latin typeface="open sans" panose="020B0606030504020204" pitchFamily="34" charset="0"/>
              </a:rPr>
              <a:t>Othello ignored her. His lips moved as he read. ‘ ‘This you must not fail to do, if you…’ he muttered.</a:t>
            </a:r>
          </a:p>
          <a:p>
            <a:pPr algn="l" fontAlgn="base"/>
            <a:endParaRPr lang="en-US" sz="900" b="0" i="0" dirty="0">
              <a:solidFill>
                <a:srgbClr val="333333"/>
              </a:solidFill>
              <a:effectLst/>
              <a:latin typeface="open sans" panose="020B0606030504020204" pitchFamily="34" charset="0"/>
            </a:endParaRPr>
          </a:p>
          <a:p>
            <a:pPr algn="l" fontAlgn="base"/>
            <a:r>
              <a:rPr lang="en-US" sz="900" b="0" i="0" dirty="0">
                <a:solidFill>
                  <a:srgbClr val="333333"/>
                </a:solidFill>
                <a:effectLst/>
                <a:latin typeface="open sans" panose="020B0606030504020204" pitchFamily="34" charset="0"/>
              </a:rPr>
              <a:t>Lodovico laughed. ‘He wasn’t talking to you. He’s engrossed in the letter. Has there been a quarrel between my lord and Cassio?’</a:t>
            </a:r>
          </a:p>
          <a:p>
            <a:pPr algn="l" fontAlgn="base"/>
            <a:endParaRPr lang="en-US" sz="900" b="0" i="0" dirty="0">
              <a:solidFill>
                <a:srgbClr val="333333"/>
              </a:solidFill>
              <a:effectLst/>
              <a:latin typeface="open sans" panose="020B0606030504020204" pitchFamily="34" charset="0"/>
            </a:endParaRPr>
          </a:p>
          <a:p>
            <a:pPr algn="l" fontAlgn="base"/>
            <a:r>
              <a:rPr lang="en-US" sz="900" b="0" i="0" dirty="0">
                <a:solidFill>
                  <a:srgbClr val="333333"/>
                </a:solidFill>
                <a:effectLst/>
                <a:latin typeface="open sans" panose="020B0606030504020204" pitchFamily="34" charset="0"/>
              </a:rPr>
              <a:t>‘A most unfortunate one. I would do a lot to bring them together for the sake of the love I have for Cassio.’</a:t>
            </a:r>
          </a:p>
          <a:p>
            <a:pPr algn="l" fontAlgn="base"/>
            <a:endParaRPr lang="en-US" sz="900" b="0" i="0" dirty="0">
              <a:solidFill>
                <a:srgbClr val="333333"/>
              </a:solidFill>
              <a:effectLst/>
              <a:latin typeface="open sans" panose="020B0606030504020204" pitchFamily="34" charset="0"/>
            </a:endParaRPr>
          </a:p>
          <a:p>
            <a:pPr algn="l" fontAlgn="base"/>
            <a:r>
              <a:rPr lang="en-US" sz="900" b="0" i="0" dirty="0">
                <a:solidFill>
                  <a:srgbClr val="333333"/>
                </a:solidFill>
                <a:effectLst/>
                <a:latin typeface="open sans" panose="020B0606030504020204" pitchFamily="34" charset="0"/>
              </a:rPr>
              <a:t>‘Fire and brimstone!’ roared Othello.</a:t>
            </a:r>
          </a:p>
          <a:p>
            <a:pPr algn="l" fontAlgn="base"/>
            <a:endParaRPr lang="en-US" sz="900" b="0" i="0" dirty="0">
              <a:solidFill>
                <a:srgbClr val="333333"/>
              </a:solidFill>
              <a:effectLst/>
              <a:latin typeface="open sans" panose="020B0606030504020204" pitchFamily="34" charset="0"/>
            </a:endParaRPr>
          </a:p>
        </p:txBody>
      </p:sp>
    </p:spTree>
    <p:extLst>
      <p:ext uri="{BB962C8B-B14F-4D97-AF65-F5344CB8AC3E}">
        <p14:creationId xmlns:p14="http://schemas.microsoft.com/office/powerpoint/2010/main" val="2057263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7892EF0-F4F9-45B0-84E0-ABF3A4A42ADE}"/>
              </a:ext>
            </a:extLst>
          </p:cNvPr>
          <p:cNvPicPr>
            <a:picLocks noChangeAspect="1"/>
          </p:cNvPicPr>
          <p:nvPr/>
        </p:nvPicPr>
        <p:blipFill>
          <a:blip r:embed="rId2"/>
          <a:stretch>
            <a:fillRect/>
          </a:stretch>
        </p:blipFill>
        <p:spPr>
          <a:xfrm>
            <a:off x="586857" y="1787104"/>
            <a:ext cx="2910568" cy="2910568"/>
          </a:xfrm>
          <a:prstGeom prst="rect">
            <a:avLst/>
          </a:prstGeom>
        </p:spPr>
      </p:pic>
      <p:pic>
        <p:nvPicPr>
          <p:cNvPr id="6" name="Picture 5">
            <a:extLst>
              <a:ext uri="{FF2B5EF4-FFF2-40B4-BE49-F238E27FC236}">
                <a16:creationId xmlns:a16="http://schemas.microsoft.com/office/drawing/2014/main" id="{237757A8-F353-6AE4-7653-72FFE3745055}"/>
              </a:ext>
            </a:extLst>
          </p:cNvPr>
          <p:cNvPicPr>
            <a:picLocks noChangeAspect="1"/>
          </p:cNvPicPr>
          <p:nvPr/>
        </p:nvPicPr>
        <p:blipFill>
          <a:blip r:embed="rId3"/>
          <a:stretch>
            <a:fillRect/>
          </a:stretch>
        </p:blipFill>
        <p:spPr>
          <a:xfrm>
            <a:off x="4289197" y="1527142"/>
            <a:ext cx="6762160" cy="3803715"/>
          </a:xfrm>
          <a:prstGeom prst="rect">
            <a:avLst/>
          </a:prstGeom>
          <a:ln>
            <a:solidFill>
              <a:schemeClr val="tx1"/>
            </a:solidFill>
          </a:ln>
        </p:spPr>
      </p:pic>
    </p:spTree>
    <p:extLst>
      <p:ext uri="{BB962C8B-B14F-4D97-AF65-F5344CB8AC3E}">
        <p14:creationId xmlns:p14="http://schemas.microsoft.com/office/powerpoint/2010/main" val="809966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EBE27-1F81-0253-B734-1734BCA680F5}"/>
              </a:ext>
            </a:extLst>
          </p:cNvPr>
          <p:cNvSpPr>
            <a:spLocks noGrp="1"/>
          </p:cNvSpPr>
          <p:nvPr>
            <p:ph type="title"/>
          </p:nvPr>
        </p:nvSpPr>
        <p:spPr/>
        <p:txBody>
          <a:bodyPr/>
          <a:lstStyle/>
          <a:p>
            <a:r>
              <a:rPr lang="en-US" dirty="0"/>
              <a:t>How does Shakespeare make this a memorable moment in the play?</a:t>
            </a:r>
            <a:endParaRPr lang="en-GB" dirty="0"/>
          </a:p>
        </p:txBody>
      </p:sp>
      <p:sp>
        <p:nvSpPr>
          <p:cNvPr id="5" name="TextBox 4">
            <a:extLst>
              <a:ext uri="{FF2B5EF4-FFF2-40B4-BE49-F238E27FC236}">
                <a16:creationId xmlns:a16="http://schemas.microsoft.com/office/drawing/2014/main" id="{512E4DD5-C59B-0E59-92B7-7FE83FEB07A2}"/>
              </a:ext>
            </a:extLst>
          </p:cNvPr>
          <p:cNvSpPr txBox="1"/>
          <p:nvPr/>
        </p:nvSpPr>
        <p:spPr>
          <a:xfrm>
            <a:off x="7341118" y="2086516"/>
            <a:ext cx="4850882" cy="4493538"/>
          </a:xfrm>
          <a:prstGeom prst="rect">
            <a:avLst/>
          </a:prstGeom>
          <a:noFill/>
        </p:spPr>
        <p:txBody>
          <a:bodyPr wrap="square" rtlCol="0">
            <a:spAutoFit/>
          </a:bodyPr>
          <a:lstStyle/>
          <a:p>
            <a:r>
              <a:rPr lang="en-US" sz="2200" dirty="0"/>
              <a:t>One thing Shakespeare does to make this a memorable moment in the play is…</a:t>
            </a:r>
          </a:p>
          <a:p>
            <a:r>
              <a:rPr lang="en-US" sz="2200" dirty="0"/>
              <a:t>A quote that supports this would be…</a:t>
            </a:r>
          </a:p>
          <a:p>
            <a:r>
              <a:rPr lang="en-US" sz="2200" dirty="0"/>
              <a:t>This quote demonstrates my point because…</a:t>
            </a:r>
          </a:p>
          <a:p>
            <a:endParaRPr lang="en-US" sz="2200" dirty="0"/>
          </a:p>
          <a:p>
            <a:r>
              <a:rPr lang="en-US" sz="2200" dirty="0"/>
              <a:t>Another thing Shakespeare does to make this a memorable moment in the play is…</a:t>
            </a:r>
          </a:p>
          <a:p>
            <a:r>
              <a:rPr lang="en-US" sz="2200" dirty="0"/>
              <a:t>A quote that supports this would be…</a:t>
            </a:r>
          </a:p>
          <a:p>
            <a:r>
              <a:rPr lang="en-US" sz="2200" dirty="0"/>
              <a:t>This quote supports what I am saying because…</a:t>
            </a:r>
          </a:p>
        </p:txBody>
      </p:sp>
      <p:pic>
        <p:nvPicPr>
          <p:cNvPr id="6" name="Picture 5">
            <a:extLst>
              <a:ext uri="{FF2B5EF4-FFF2-40B4-BE49-F238E27FC236}">
                <a16:creationId xmlns:a16="http://schemas.microsoft.com/office/drawing/2014/main" id="{8E77728D-C080-714A-AC16-A5DE08E639E6}"/>
              </a:ext>
            </a:extLst>
          </p:cNvPr>
          <p:cNvPicPr>
            <a:picLocks noChangeAspect="1"/>
          </p:cNvPicPr>
          <p:nvPr/>
        </p:nvPicPr>
        <p:blipFill>
          <a:blip r:embed="rId2"/>
          <a:stretch>
            <a:fillRect/>
          </a:stretch>
        </p:blipFill>
        <p:spPr>
          <a:xfrm>
            <a:off x="311086" y="2205871"/>
            <a:ext cx="6762160" cy="3803715"/>
          </a:xfrm>
          <a:prstGeom prst="rect">
            <a:avLst/>
          </a:prstGeom>
          <a:ln>
            <a:solidFill>
              <a:schemeClr val="tx1"/>
            </a:solidFill>
          </a:ln>
        </p:spPr>
      </p:pic>
    </p:spTree>
    <p:extLst>
      <p:ext uri="{BB962C8B-B14F-4D97-AF65-F5344CB8AC3E}">
        <p14:creationId xmlns:p14="http://schemas.microsoft.com/office/powerpoint/2010/main" val="2830884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Berlin Sans">
      <a:majorFont>
        <a:latin typeface="Berlin Sans FB"/>
        <a:ea typeface=""/>
        <a:cs typeface=""/>
      </a:majorFont>
      <a:minorFont>
        <a:latin typeface="Berlin Sans FB"/>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289</TotalTime>
  <Words>1381</Words>
  <Application>Microsoft Office PowerPoint</Application>
  <PresentationFormat>Widescreen</PresentationFormat>
  <Paragraphs>109</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Berlin Sans FB</vt:lpstr>
      <vt:lpstr>open sans</vt:lpstr>
      <vt:lpstr>Office Theme</vt:lpstr>
      <vt:lpstr>What’s going in the rest of Act 4 Scene 1?</vt:lpstr>
      <vt:lpstr>PowerPoint Presentation</vt:lpstr>
      <vt:lpstr>PowerPoint Presentation</vt:lpstr>
      <vt:lpstr>How does Shakespeare make this a memorable moment in the play?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the key features of Act 3, Scene 1?</dc:title>
  <dc:creator>Andy Roberts</dc:creator>
  <cp:lastModifiedBy>Andy Roberts</cp:lastModifiedBy>
  <cp:revision>12</cp:revision>
  <cp:lastPrinted>2022-12-05T21:10:31Z</cp:lastPrinted>
  <dcterms:created xsi:type="dcterms:W3CDTF">2022-11-07T12:15:14Z</dcterms:created>
  <dcterms:modified xsi:type="dcterms:W3CDTF">2022-12-05T21:27:46Z</dcterms:modified>
</cp:coreProperties>
</file>