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81" d="100"/>
          <a:sy n="81" d="100"/>
        </p:scale>
        <p:origin x="754"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090-8A61-1C3E-70A7-F3D9B8B8D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AEE8E-8FE1-7626-EB26-DAC2996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CF2679-F2D1-D5B1-2F8E-16ABAE1C9D0C}"/>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E41851E5-FEC9-D907-1229-049F866B7A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DEAF-51FA-C0D3-F0FA-88ACCFC2E64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110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7F42-1413-8396-7D49-9D9E96025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0B5A-F8FF-31FF-65CC-B3A749DE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786F61-6FE6-59E1-B18A-2718C2F7590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9E7D1B7F-1E3F-847E-44A2-BD6539C3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3570B-294B-5749-1413-21574A61D6CB}"/>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03796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FA1FE-EAF5-82E7-70B7-30BE8FB6A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C4CBB0-1E34-49DC-64F3-3119EF0BDB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F9703F-EF41-4267-B5DF-9C34E86072B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BB0E3A3-20E0-5B93-5D5F-C3636891ED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DF546-98F9-8D67-9CC2-457EAC35DD0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5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8229-419C-FDF6-A585-C16F0D65F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A70505-ECF9-8B71-9884-4200B0E01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93D50-7784-C528-99C8-C61F3CDEC90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5F8D384-F92B-F51A-7B5C-3C8173827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5405D-54DF-13CB-23DB-56F91644D296}"/>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8627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A69-105B-4AB5-9035-17A4D265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FAA6FA-FDE3-148B-0B85-84E2252CA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B92A1-3242-5C9D-9579-ACC1CE60980A}"/>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7190C910-B172-2DE9-7297-F39B59262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FDC65-A8B7-102E-F808-B539F78F771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77001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BCB-DA7F-8BF9-29B1-173DC6C4D0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2943-101B-8EA3-46A3-83FA81B4C3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78B82-9135-1EE6-34AA-E2DE71D2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813DD4-34F3-BD19-C996-9C71331C15E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9E32E700-5647-447E-E9F3-EE862D80C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5A6A1-A2F8-3116-FA95-8D8AAE915C5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070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22BD-AAB9-6DA8-FC57-D29907739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6583E-9A08-A698-E4AE-B1CC4253E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2022B-9166-99C0-A091-9EB6FB4FF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9AAC82-F283-1EBE-A345-F329C3FB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77811-6E35-8BE7-3781-3B54DFD2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5232F4-4C9E-1159-A8F5-93C3DB025E8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8" name="Footer Placeholder 7">
            <a:extLst>
              <a:ext uri="{FF2B5EF4-FFF2-40B4-BE49-F238E27FC236}">
                <a16:creationId xmlns:a16="http://schemas.microsoft.com/office/drawing/2014/main" id="{A55F3664-D92A-6677-0D9A-68587FD7E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09CCA-5E6D-2ABF-D02A-EAC48506BECF}"/>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8059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AF82-DE36-DD13-CDA5-084A2C9155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71C49-CB66-A6C1-ADE2-1E955F33133A}"/>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4" name="Footer Placeholder 3">
            <a:extLst>
              <a:ext uri="{FF2B5EF4-FFF2-40B4-BE49-F238E27FC236}">
                <a16:creationId xmlns:a16="http://schemas.microsoft.com/office/drawing/2014/main" id="{96165812-3982-BCE4-FE4D-7479F41EAB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0BB57E-9C7E-2202-31E4-8B78AE4CE715}"/>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5083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E608B-6315-1AD9-7C03-762152D2D2C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3" name="Footer Placeholder 2">
            <a:extLst>
              <a:ext uri="{FF2B5EF4-FFF2-40B4-BE49-F238E27FC236}">
                <a16:creationId xmlns:a16="http://schemas.microsoft.com/office/drawing/2014/main" id="{0C6EE000-BE8F-9B2C-F686-66F368C77B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68D9B3-2563-1591-9837-E932257D09FA}"/>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411761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0626-E462-9535-C195-981B58139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D908D-060D-5B4D-996B-BE4D9A077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E9F36-BC17-2333-D001-07DC6C597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A2C-7638-76F2-2AA8-49031529D928}"/>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E0E28C60-9AB1-2920-EF29-099985ACEE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1E89D-A4B1-1CCF-1385-25378B07B5CE}"/>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3293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B2F5-0634-3F6C-2742-AA1357A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1F72F1-6D5C-C8CC-4892-D4955B7F1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397871-8757-35A8-A681-30936469D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4D89-E38A-892E-BBA8-0D8420898AE9}"/>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AFEC2EEC-A461-F246-B905-F49F0F521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53449-556E-5BB7-07BC-FA39825F8D79}"/>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87142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6E432-D672-9A5B-4C82-A38414D43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9C1805-D3FF-47EE-8399-B67D82761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307D6-1EE7-7CF3-7F22-733643F29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2148DBC-58E9-108B-0732-CF39A40EF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75DE9A-D66F-957B-A915-946BC8B56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218D-5B57-4A44-81BC-A8556E28BC31}" type="slidenum">
              <a:rPr lang="en-GB" smtClean="0"/>
              <a:t>‹#›</a:t>
            </a:fld>
            <a:endParaRPr lang="en-GB"/>
          </a:p>
        </p:txBody>
      </p:sp>
    </p:spTree>
    <p:extLst>
      <p:ext uri="{BB962C8B-B14F-4D97-AF65-F5344CB8AC3E}">
        <p14:creationId xmlns:p14="http://schemas.microsoft.com/office/powerpoint/2010/main" val="401762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1CCF-4A3B-A4ED-7314-419A1DD9EFDE}"/>
              </a:ext>
            </a:extLst>
          </p:cNvPr>
          <p:cNvSpPr>
            <a:spLocks noGrp="1"/>
          </p:cNvSpPr>
          <p:nvPr>
            <p:ph type="ctrTitle"/>
          </p:nvPr>
        </p:nvSpPr>
        <p:spPr/>
        <p:txBody>
          <a:bodyPr>
            <a:normAutofit/>
          </a:bodyPr>
          <a:lstStyle/>
          <a:p>
            <a:r>
              <a:rPr lang="en-US" b="1" u="sng" dirty="0"/>
              <a:t>What’s going at the end  of Act 4 Scene 1?</a:t>
            </a:r>
            <a:endParaRPr lang="en-GB" b="1" u="sng" dirty="0"/>
          </a:p>
        </p:txBody>
      </p:sp>
      <p:sp>
        <p:nvSpPr>
          <p:cNvPr id="3" name="Subtitle 2">
            <a:extLst>
              <a:ext uri="{FF2B5EF4-FFF2-40B4-BE49-F238E27FC236}">
                <a16:creationId xmlns:a16="http://schemas.microsoft.com/office/drawing/2014/main" id="{2F86E230-DE51-BC4A-09E4-1E8C1AF44C8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9623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AA261-91A8-184B-5A24-DD423F342476}"/>
              </a:ext>
            </a:extLst>
          </p:cNvPr>
          <p:cNvSpPr>
            <a:spLocks noGrp="1"/>
          </p:cNvSpPr>
          <p:nvPr>
            <p:ph idx="1"/>
          </p:nvPr>
        </p:nvSpPr>
        <p:spPr>
          <a:xfrm>
            <a:off x="-46654" y="-9427"/>
            <a:ext cx="6240064" cy="6858000"/>
          </a:xfrm>
        </p:spPr>
        <p:txBody>
          <a:bodyPr>
            <a:noAutofit/>
          </a:bodyPr>
          <a:lstStyle/>
          <a:p>
            <a:pPr marL="0" indent="0" algn="l" fontAlgn="base">
              <a:buNone/>
            </a:pPr>
            <a:r>
              <a:rPr lang="en-US" sz="1150" b="1" i="0" u="sng" dirty="0">
                <a:solidFill>
                  <a:srgbClr val="333333"/>
                </a:solidFill>
                <a:effectLst/>
                <a:latin typeface="open sans" panose="020B0606030504020204" pitchFamily="34" charset="0"/>
              </a:rPr>
              <a:t>Act 4 Scene 1 part 3</a:t>
            </a:r>
          </a:p>
          <a:p>
            <a:pPr marL="0" indent="0" algn="l" fontAlgn="base">
              <a:buNone/>
            </a:pPr>
            <a:r>
              <a:rPr lang="en-US" sz="1150" b="0" i="0" dirty="0">
                <a:solidFill>
                  <a:srgbClr val="333333"/>
                </a:solidFill>
                <a:effectLst/>
                <a:latin typeface="open sans" panose="020B0606030504020204" pitchFamily="34" charset="0"/>
              </a:rPr>
              <a:t>Desdemona looked shocked. ‘My lord?’ she said.</a:t>
            </a:r>
          </a:p>
          <a:p>
            <a:pPr marL="0" indent="0" algn="l" fontAlgn="base">
              <a:buNone/>
            </a:pPr>
            <a:r>
              <a:rPr lang="en-US" sz="1150" b="0" i="0" dirty="0">
                <a:solidFill>
                  <a:srgbClr val="333333"/>
                </a:solidFill>
                <a:effectLst/>
                <a:latin typeface="open sans" panose="020B0606030504020204" pitchFamily="34" charset="0"/>
              </a:rPr>
              <a:t>He threw the letter down and came up to Desdemona. ‘Are you wise?’ he said.</a:t>
            </a:r>
          </a:p>
          <a:p>
            <a:pPr marL="0" indent="0" algn="l" fontAlgn="base">
              <a:buNone/>
            </a:pPr>
            <a:r>
              <a:rPr lang="en-US" sz="1150" b="0" i="0" dirty="0">
                <a:solidFill>
                  <a:srgbClr val="333333"/>
                </a:solidFill>
                <a:effectLst/>
                <a:latin typeface="open sans" panose="020B0606030504020204" pitchFamily="34" charset="0"/>
              </a:rPr>
              <a:t>Desdemona appealed to Emilia: ‘What? Is he angry?’</a:t>
            </a:r>
          </a:p>
          <a:p>
            <a:pPr marL="0" indent="0" algn="l" fontAlgn="base">
              <a:buNone/>
            </a:pPr>
            <a:r>
              <a:rPr lang="en-US" sz="1150" b="0" i="0" dirty="0">
                <a:solidFill>
                  <a:srgbClr val="333333"/>
                </a:solidFill>
                <a:effectLst/>
                <a:latin typeface="open sans" panose="020B0606030504020204" pitchFamily="34" charset="0"/>
              </a:rPr>
              <a:t>‘Perhaps the letter has upset him,’ said Lodovico. ‘I believe they’re recalling him, replacing him with Cassio.’</a:t>
            </a:r>
          </a:p>
          <a:p>
            <a:pPr marL="0" indent="0" algn="l" fontAlgn="base">
              <a:buNone/>
            </a:pPr>
            <a:r>
              <a:rPr lang="en-US" sz="1150" b="0" i="0" dirty="0">
                <a:solidFill>
                  <a:srgbClr val="333333"/>
                </a:solidFill>
                <a:effectLst/>
                <a:latin typeface="open sans" panose="020B0606030504020204" pitchFamily="34" charset="0"/>
              </a:rPr>
              <a:t>Desdemona smiled excitedly. ‘I’m so happy about that,’ she exclaimed.</a:t>
            </a:r>
          </a:p>
          <a:p>
            <a:pPr marL="0" indent="0" algn="l" fontAlgn="base">
              <a:buNone/>
            </a:pPr>
            <a:r>
              <a:rPr lang="en-US" sz="1150" b="0" i="0" dirty="0">
                <a:solidFill>
                  <a:srgbClr val="333333"/>
                </a:solidFill>
                <a:effectLst/>
                <a:latin typeface="open sans" panose="020B0606030504020204" pitchFamily="34" charset="0"/>
              </a:rPr>
              <a:t>Othello glared at her. ‘Really!’ he said.</a:t>
            </a:r>
          </a:p>
          <a:p>
            <a:pPr marL="0" indent="0" algn="l" fontAlgn="base">
              <a:buNone/>
            </a:pPr>
            <a:r>
              <a:rPr lang="en-US" sz="1150" b="0" i="0" dirty="0">
                <a:solidFill>
                  <a:srgbClr val="333333"/>
                </a:solidFill>
                <a:effectLst/>
                <a:latin typeface="open sans" panose="020B0606030504020204" pitchFamily="34" charset="0"/>
              </a:rPr>
              <a:t>‘My Lord?’</a:t>
            </a:r>
          </a:p>
          <a:p>
            <a:pPr marL="0" indent="0" algn="l" fontAlgn="base">
              <a:buNone/>
            </a:pPr>
            <a:r>
              <a:rPr lang="en-US" sz="1150" b="0" i="0" dirty="0">
                <a:solidFill>
                  <a:srgbClr val="333333"/>
                </a:solidFill>
                <a:effectLst/>
                <a:latin typeface="open sans" panose="020B0606030504020204" pitchFamily="34" charset="0"/>
              </a:rPr>
              <a:t>‘I’m happy for you then,’ said Othello.</a:t>
            </a:r>
          </a:p>
          <a:p>
            <a:pPr marL="0" indent="0" algn="l" fontAlgn="base">
              <a:buNone/>
            </a:pPr>
            <a:r>
              <a:rPr lang="en-US" sz="1150" b="0" i="0" dirty="0">
                <a:solidFill>
                  <a:srgbClr val="333333"/>
                </a:solidFill>
                <a:effectLst/>
                <a:latin typeface="open sans" panose="020B0606030504020204" pitchFamily="34" charset="0"/>
              </a:rPr>
              <a:t>Desdemona caught the pain on his features and took his arm. </a:t>
            </a:r>
          </a:p>
          <a:p>
            <a:pPr marL="0" indent="0" algn="l" fontAlgn="base">
              <a:buNone/>
            </a:pPr>
            <a:r>
              <a:rPr lang="en-US" sz="1150" b="0" i="0" dirty="0">
                <a:solidFill>
                  <a:srgbClr val="333333"/>
                </a:solidFill>
                <a:effectLst/>
                <a:latin typeface="open sans" panose="020B0606030504020204" pitchFamily="34" charset="0"/>
              </a:rPr>
              <a:t>‘Why, sweet Othello,’ she said.</a:t>
            </a:r>
          </a:p>
          <a:p>
            <a:pPr marL="0" indent="0" algn="l" fontAlgn="base">
              <a:buNone/>
            </a:pPr>
            <a:r>
              <a:rPr lang="en-US" sz="1150" b="0" i="0" dirty="0">
                <a:solidFill>
                  <a:srgbClr val="333333"/>
                </a:solidFill>
                <a:effectLst/>
                <a:latin typeface="open sans" panose="020B0606030504020204" pitchFamily="34" charset="0"/>
              </a:rPr>
              <a:t>He shook her off roughly. ‘Devil!’ he shouted, lifted his hand and struck her hard in the face.</a:t>
            </a:r>
          </a:p>
          <a:p>
            <a:pPr marL="0" indent="0" algn="l" fontAlgn="base">
              <a:buNone/>
            </a:pPr>
            <a:r>
              <a:rPr lang="en-US" sz="1150" b="0" i="0" dirty="0">
                <a:solidFill>
                  <a:srgbClr val="333333"/>
                </a:solidFill>
                <a:effectLst/>
                <a:latin typeface="open sans" panose="020B0606030504020204" pitchFamily="34" charset="0"/>
              </a:rPr>
              <a:t>They all watched, shocked, as she looked up at his angry face with tears in her eyes. ‘I haven’t deserved this,’ she said.</a:t>
            </a:r>
          </a:p>
          <a:p>
            <a:pPr marL="0" indent="0" algn="l" fontAlgn="base">
              <a:buNone/>
            </a:pPr>
            <a:r>
              <a:rPr lang="en-US" sz="1150" b="0" i="0" dirty="0">
                <a:solidFill>
                  <a:srgbClr val="333333"/>
                </a:solidFill>
                <a:effectLst/>
                <a:latin typeface="open sans" panose="020B0606030504020204" pitchFamily="34" charset="0"/>
              </a:rPr>
              <a:t>Lodovico found his voice. My lord,’ he said. ‘Even if I were to swear that I saw this with my own eyes no-one in Venice would believe it. It’s too much. </a:t>
            </a:r>
            <a:r>
              <a:rPr lang="en-US" sz="1150" b="0" i="0" dirty="0" err="1">
                <a:solidFill>
                  <a:srgbClr val="333333"/>
                </a:solidFill>
                <a:effectLst/>
                <a:latin typeface="open sans" panose="020B0606030504020204" pitchFamily="34" charset="0"/>
              </a:rPr>
              <a:t>Apologise</a:t>
            </a:r>
            <a:r>
              <a:rPr lang="en-US" sz="1150" b="0" i="0" dirty="0">
                <a:solidFill>
                  <a:srgbClr val="333333"/>
                </a:solidFill>
                <a:effectLst/>
                <a:latin typeface="open sans" panose="020B0606030504020204" pitchFamily="34" charset="0"/>
              </a:rPr>
              <a:t> to her. She’s crying.’</a:t>
            </a:r>
          </a:p>
          <a:p>
            <a:pPr marL="0" indent="0" algn="l" fontAlgn="base">
              <a:buNone/>
            </a:pPr>
            <a:r>
              <a:rPr lang="en-US" sz="1150" b="0" i="0" dirty="0">
                <a:solidFill>
                  <a:srgbClr val="333333"/>
                </a:solidFill>
                <a:effectLst/>
                <a:latin typeface="open sans" panose="020B0606030504020204" pitchFamily="34" charset="0"/>
              </a:rPr>
              <a:t>Othello turned and gave him a hard look. ‘Oh devil, devil,’ he said. ‘If the whole earth were flooded with woman’s tears, each drop would be a crocodile tear.’ He turned his head toward Desdemona. ‘Out of my sight!’ he snapped.</a:t>
            </a:r>
          </a:p>
          <a:p>
            <a:pPr marL="0" indent="0" algn="l" fontAlgn="base">
              <a:buNone/>
            </a:pPr>
            <a:r>
              <a:rPr lang="en-US" sz="1150" b="0" i="0" dirty="0">
                <a:solidFill>
                  <a:srgbClr val="333333"/>
                </a:solidFill>
                <a:effectLst/>
                <a:latin typeface="open sans" panose="020B0606030504020204" pitchFamily="34" charset="0"/>
              </a:rPr>
              <a:t>‘I won’t offend you by staying,’ she said and began walking fast to the door.</a:t>
            </a:r>
          </a:p>
          <a:p>
            <a:pPr marL="0" indent="0" algn="l" fontAlgn="base">
              <a:buNone/>
            </a:pPr>
            <a:r>
              <a:rPr lang="en-US" sz="1150" b="0" i="0" dirty="0">
                <a:solidFill>
                  <a:srgbClr val="333333"/>
                </a:solidFill>
                <a:effectLst/>
                <a:latin typeface="open sans" panose="020B0606030504020204" pitchFamily="34" charset="0"/>
              </a:rPr>
              <a:t>Lodovico stared after her. ‘She’s an obedient lady,’ he said. ‘I beg of you, call her back.’</a:t>
            </a:r>
          </a:p>
          <a:p>
            <a:pPr marL="0" indent="0" algn="l" fontAlgn="base">
              <a:buNone/>
            </a:pPr>
            <a:r>
              <a:rPr lang="en-US" sz="1150" b="0" i="0" dirty="0">
                <a:solidFill>
                  <a:srgbClr val="333333"/>
                </a:solidFill>
                <a:effectLst/>
                <a:latin typeface="open sans" panose="020B0606030504020204" pitchFamily="34" charset="0"/>
              </a:rPr>
              <a:t>‘Mistress!’ said Othello.</a:t>
            </a:r>
          </a:p>
          <a:p>
            <a:pPr marL="0" indent="0" algn="l" fontAlgn="base">
              <a:buNone/>
            </a:pPr>
            <a:r>
              <a:rPr lang="en-US" sz="1150" b="0" i="0" dirty="0">
                <a:solidFill>
                  <a:srgbClr val="333333"/>
                </a:solidFill>
                <a:effectLst/>
                <a:latin typeface="open sans" panose="020B0606030504020204" pitchFamily="34" charset="0"/>
              </a:rPr>
              <a:t>She stopped and turned. ‘My lord?’</a:t>
            </a:r>
          </a:p>
          <a:p>
            <a:pPr marL="0" indent="0" algn="l" fontAlgn="base">
              <a:buNone/>
            </a:pPr>
            <a:r>
              <a:rPr lang="en-US" sz="1150" b="0" i="0" dirty="0">
                <a:solidFill>
                  <a:srgbClr val="333333"/>
                </a:solidFill>
                <a:effectLst/>
                <a:latin typeface="open sans" panose="020B0606030504020204" pitchFamily="34" charset="0"/>
              </a:rPr>
              <a:t>‘What do you want her for, Sir?’ said Othello.</a:t>
            </a:r>
          </a:p>
          <a:p>
            <a:pPr marL="0" indent="0" algn="l" fontAlgn="base">
              <a:buNone/>
            </a:pPr>
            <a:r>
              <a:rPr lang="en-US" sz="1150" b="0" i="0" dirty="0">
                <a:solidFill>
                  <a:srgbClr val="333333"/>
                </a:solidFill>
                <a:effectLst/>
                <a:latin typeface="open sans" panose="020B0606030504020204" pitchFamily="34" charset="0"/>
              </a:rPr>
              <a:t>‘Who I?’ said Lodovico.</a:t>
            </a:r>
          </a:p>
          <a:p>
            <a:pPr marL="0" indent="0" algn="l" fontAlgn="base">
              <a:buNone/>
            </a:pPr>
            <a:endParaRPr lang="en-US" sz="1150" b="0" i="0" dirty="0">
              <a:solidFill>
                <a:srgbClr val="333333"/>
              </a:solidFill>
              <a:effectLst/>
              <a:latin typeface="open sans" panose="020B0606030504020204" pitchFamily="34" charset="0"/>
            </a:endParaRPr>
          </a:p>
          <a:p>
            <a:pPr marL="0" indent="0" algn="l" fontAlgn="base">
              <a:buNone/>
            </a:pPr>
            <a:endParaRPr lang="en-US" sz="1150" b="0" i="0" dirty="0">
              <a:solidFill>
                <a:srgbClr val="333333"/>
              </a:solidFill>
              <a:effectLst/>
              <a:latin typeface="open sans" panose="020B0606030504020204" pitchFamily="34" charset="0"/>
            </a:endParaRPr>
          </a:p>
          <a:p>
            <a:pPr marL="0" indent="0" algn="l" fontAlgn="base">
              <a:buNone/>
            </a:pPr>
            <a:endParaRPr lang="en-US" sz="1150" b="0" i="0" dirty="0">
              <a:solidFill>
                <a:srgbClr val="333333"/>
              </a:solidFill>
              <a:effectLst/>
              <a:latin typeface="open sans" panose="020B0606030504020204" pitchFamily="34" charset="0"/>
            </a:endParaRPr>
          </a:p>
          <a:p>
            <a:pPr marL="0" indent="0" algn="l" fontAlgn="base">
              <a:buNone/>
            </a:pPr>
            <a:endParaRPr lang="en-US" sz="1150" b="0" i="0" dirty="0">
              <a:solidFill>
                <a:srgbClr val="333333"/>
              </a:solidFill>
              <a:effectLst/>
              <a:latin typeface="open sans" panose="020B0606030504020204" pitchFamily="34" charset="0"/>
            </a:endParaRPr>
          </a:p>
          <a:p>
            <a:pPr marL="0" indent="0" algn="l" fontAlgn="base">
              <a:buNone/>
            </a:pPr>
            <a:endParaRPr lang="en-US" sz="1150" b="0" i="0" dirty="0">
              <a:solidFill>
                <a:srgbClr val="333333"/>
              </a:solidFill>
              <a:effectLst/>
              <a:latin typeface="open sans" panose="020B0606030504020204" pitchFamily="34" charset="0"/>
            </a:endParaRPr>
          </a:p>
        </p:txBody>
      </p:sp>
      <p:sp>
        <p:nvSpPr>
          <p:cNvPr id="8" name="Content Placeholder 2">
            <a:extLst>
              <a:ext uri="{FF2B5EF4-FFF2-40B4-BE49-F238E27FC236}">
                <a16:creationId xmlns:a16="http://schemas.microsoft.com/office/drawing/2014/main" id="{D39ED302-3C82-1310-5E47-9F67D916E505}"/>
              </a:ext>
            </a:extLst>
          </p:cNvPr>
          <p:cNvSpPr txBox="1">
            <a:spLocks/>
          </p:cNvSpPr>
          <p:nvPr/>
        </p:nvSpPr>
        <p:spPr>
          <a:xfrm>
            <a:off x="6133708" y="160255"/>
            <a:ext cx="6142653"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fontAlgn="base">
              <a:buNone/>
            </a:pPr>
            <a:r>
              <a:rPr lang="en-US" sz="1200" b="0" i="0" dirty="0">
                <a:solidFill>
                  <a:srgbClr val="333333"/>
                </a:solidFill>
                <a:effectLst/>
                <a:latin typeface="open sans" panose="020B0606030504020204" pitchFamily="34" charset="0"/>
              </a:rPr>
              <a:t>‘Yes. You wanted me to make her turn. Sir, she can turn, and turn, and leave again, and turn again. And she can weep, Sir, weep. And she’s obedient, as you say, obedient – very obedient.’ His tone was bitter. He shook his finger at Desdemona. ‘You carry on with your tears.’ </a:t>
            </a:r>
          </a:p>
          <a:p>
            <a:pPr marL="0" indent="0" algn="l" fontAlgn="base">
              <a:buNone/>
            </a:pPr>
            <a:r>
              <a:rPr lang="en-US" sz="1200" b="0" i="0" dirty="0">
                <a:solidFill>
                  <a:srgbClr val="333333"/>
                </a:solidFill>
                <a:effectLst/>
                <a:latin typeface="open sans" panose="020B0606030504020204" pitchFamily="34" charset="0"/>
              </a:rPr>
              <a:t>Then to Lodovico: ‘Concerning this, Sir,’ and then to Desdemona again: ‘Oh well counterfeited passion!’ To everyone: ‘I am commanded home,’ and to Desdemona, shouting: ‘Get away, I’ll send for you presently.’ To Lodovico: ‘Sir, I obey the mandate and will return to Venice.’ He saw Desdemona stop at the door and shouted after her: ‘Go, vanish!’</a:t>
            </a:r>
          </a:p>
          <a:p>
            <a:pPr marL="0" indent="0" algn="l" fontAlgn="base">
              <a:buNone/>
            </a:pPr>
            <a:r>
              <a:rPr lang="en-US" sz="1200" b="0" i="0" dirty="0">
                <a:solidFill>
                  <a:srgbClr val="333333"/>
                </a:solidFill>
                <a:effectLst/>
                <a:latin typeface="open sans" panose="020B0606030504020204" pitchFamily="34" charset="0"/>
              </a:rPr>
              <a:t>She almost ran. Othello tried to speak calmly but his breath was </a:t>
            </a:r>
            <a:r>
              <a:rPr lang="en-US" sz="1200" b="0" i="0" dirty="0" err="1">
                <a:solidFill>
                  <a:srgbClr val="333333"/>
                </a:solidFill>
                <a:effectLst/>
                <a:latin typeface="open sans" panose="020B0606030504020204" pitchFamily="34" charset="0"/>
              </a:rPr>
              <a:t>laboured</a:t>
            </a:r>
            <a:r>
              <a:rPr lang="en-US" sz="1200" b="0" i="0" dirty="0">
                <a:solidFill>
                  <a:srgbClr val="333333"/>
                </a:solidFill>
                <a:effectLst/>
                <a:latin typeface="open sans" panose="020B0606030504020204" pitchFamily="34" charset="0"/>
              </a:rPr>
              <a:t>. ‘Cassio will take my place. And, Sir, I invite you to supper with me tonight. You are welcome, Sir, to Cyprus.’ He turned abruptly and strode off. He lifted his head to the heavens and roared: ‘Goats and monkeys!’</a:t>
            </a:r>
          </a:p>
          <a:p>
            <a:pPr marL="0" indent="0" algn="l" fontAlgn="base">
              <a:buNone/>
            </a:pPr>
            <a:r>
              <a:rPr lang="en-US" sz="1200" b="0" i="0" dirty="0">
                <a:solidFill>
                  <a:srgbClr val="333333"/>
                </a:solidFill>
                <a:effectLst/>
                <a:latin typeface="open sans" panose="020B0606030504020204" pitchFamily="34" charset="0"/>
              </a:rPr>
              <a:t>Iago was silent as Lodovico paced for a moment then swung round to him.</a:t>
            </a:r>
          </a:p>
          <a:p>
            <a:pPr marL="0" indent="0" algn="l" fontAlgn="base">
              <a:buNone/>
            </a:pPr>
            <a:r>
              <a:rPr lang="en-US" sz="1200" b="0" i="0" dirty="0">
                <a:solidFill>
                  <a:srgbClr val="333333"/>
                </a:solidFill>
                <a:effectLst/>
                <a:latin typeface="open sans" panose="020B0606030504020204" pitchFamily="34" charset="0"/>
              </a:rPr>
              <a:t>‘Is this the noble Moor, whom our full senate call unmatchable? Is this the temperament that couldn’t be shaken by emotion? Whose solid virtue couldn’t be affected by anything? ‘</a:t>
            </a:r>
          </a:p>
          <a:p>
            <a:pPr marL="0" indent="0" algn="l" fontAlgn="base">
              <a:buNone/>
            </a:pPr>
            <a:r>
              <a:rPr lang="en-US" sz="1200" b="0" i="0" dirty="0">
                <a:solidFill>
                  <a:srgbClr val="333333"/>
                </a:solidFill>
                <a:effectLst/>
                <a:latin typeface="open sans" panose="020B0606030504020204" pitchFamily="34" charset="0"/>
              </a:rPr>
              <a:t>‘He is much changed,’ said Iago.</a:t>
            </a:r>
          </a:p>
          <a:p>
            <a:pPr marL="0" indent="0" algn="l" fontAlgn="base">
              <a:buNone/>
            </a:pPr>
            <a:r>
              <a:rPr lang="en-US" sz="1200" b="0" i="0" dirty="0">
                <a:solidFill>
                  <a:srgbClr val="333333"/>
                </a:solidFill>
                <a:effectLst/>
                <a:latin typeface="open sans" panose="020B0606030504020204" pitchFamily="34" charset="0"/>
              </a:rPr>
              <a:t>‘Is his mind stable? Has he gone mad?’</a:t>
            </a:r>
          </a:p>
          <a:p>
            <a:pPr marL="0" indent="0" algn="l" fontAlgn="base">
              <a:buNone/>
            </a:pPr>
            <a:r>
              <a:rPr lang="en-US" sz="1200" b="0" i="0" dirty="0">
                <a:solidFill>
                  <a:srgbClr val="333333"/>
                </a:solidFill>
                <a:effectLst/>
                <a:latin typeface="open sans" panose="020B0606030504020204" pitchFamily="34" charset="0"/>
              </a:rPr>
              <a:t>‘This is what he’s like. I wouldn’t dare to breathe my judgment about what he’s capable of. If he’s not what he should be I wish to heaven he were.’</a:t>
            </a:r>
          </a:p>
          <a:p>
            <a:pPr marL="0" indent="0" algn="l" fontAlgn="base">
              <a:buNone/>
            </a:pPr>
            <a:r>
              <a:rPr lang="en-US" sz="1200" b="0" i="0" dirty="0">
                <a:solidFill>
                  <a:srgbClr val="333333"/>
                </a:solidFill>
                <a:effectLst/>
                <a:latin typeface="open sans" panose="020B0606030504020204" pitchFamily="34" charset="0"/>
              </a:rPr>
              <a:t>‘What! To strike his wife!’</a:t>
            </a:r>
          </a:p>
          <a:p>
            <a:pPr marL="0" indent="0" algn="l" fontAlgn="base">
              <a:buNone/>
            </a:pPr>
            <a:r>
              <a:rPr lang="en-US" sz="1200" b="0" i="0" dirty="0">
                <a:solidFill>
                  <a:srgbClr val="333333"/>
                </a:solidFill>
                <a:effectLst/>
                <a:latin typeface="open sans" panose="020B0606030504020204" pitchFamily="34" charset="0"/>
              </a:rPr>
              <a:t>‘Yes, that was bad. But I wish I could feel that that violence would</a:t>
            </a:r>
            <a:br>
              <a:rPr lang="en-US" sz="1200" b="0" i="0" dirty="0">
                <a:solidFill>
                  <a:srgbClr val="333333"/>
                </a:solidFill>
                <a:effectLst/>
                <a:latin typeface="open sans" panose="020B0606030504020204" pitchFamily="34" charset="0"/>
              </a:rPr>
            </a:br>
            <a:r>
              <a:rPr lang="en-US" sz="1200" b="0" i="0" dirty="0">
                <a:solidFill>
                  <a:srgbClr val="333333"/>
                </a:solidFill>
                <a:effectLst/>
                <a:latin typeface="open sans" panose="020B0606030504020204" pitchFamily="34" charset="0"/>
              </a:rPr>
              <a:t>prove the worst thing he could do.’</a:t>
            </a:r>
          </a:p>
          <a:p>
            <a:pPr marL="0" indent="0" algn="l" fontAlgn="base">
              <a:buNone/>
            </a:pPr>
            <a:r>
              <a:rPr lang="en-US" sz="1200" b="0" i="0" dirty="0">
                <a:solidFill>
                  <a:srgbClr val="333333"/>
                </a:solidFill>
                <a:effectLst/>
                <a:latin typeface="open sans" panose="020B0606030504020204" pitchFamily="34" charset="0"/>
              </a:rPr>
              <a:t>‘Is this what he’s usually like? Or did the letters stir his blood and create this fault in him?’</a:t>
            </a:r>
          </a:p>
          <a:p>
            <a:pPr marL="0" indent="0" algn="l" fontAlgn="base">
              <a:buNone/>
            </a:pPr>
            <a:r>
              <a:rPr lang="en-US" sz="1200" b="0" i="0" dirty="0">
                <a:solidFill>
                  <a:srgbClr val="333333"/>
                </a:solidFill>
                <a:effectLst/>
                <a:latin typeface="open sans" panose="020B0606030504020204" pitchFamily="34" charset="0"/>
              </a:rPr>
              <a:t>‘Sadly, it would be disloyal of me to speak of what I have seen and known. You watch him and he will reveal himself so that I won’t have to tell you. Just follow him and see how he behaves.’</a:t>
            </a:r>
          </a:p>
          <a:p>
            <a:pPr marL="0" indent="0" algn="l" fontAlgn="base">
              <a:buNone/>
            </a:pPr>
            <a:r>
              <a:rPr lang="en-US" sz="1200" b="0" i="0" dirty="0">
                <a:solidFill>
                  <a:srgbClr val="333333"/>
                </a:solidFill>
                <a:effectLst/>
                <a:latin typeface="open sans" panose="020B0606030504020204" pitchFamily="34" charset="0"/>
              </a:rPr>
              <a:t>Lodovico shook his head sadly. ‘I regret to say that I’m disappointed in him.’</a:t>
            </a:r>
          </a:p>
          <a:p>
            <a:pPr marL="0" indent="0" algn="l" fontAlgn="base">
              <a:buNone/>
            </a:pPr>
            <a:endParaRPr lang="en-US" sz="1200" b="0" i="0" dirty="0">
              <a:solidFill>
                <a:srgbClr val="333333"/>
              </a:solidFill>
              <a:effectLst/>
              <a:latin typeface="open sans" panose="020B0606030504020204" pitchFamily="34" charset="0"/>
            </a:endParaRPr>
          </a:p>
        </p:txBody>
      </p:sp>
    </p:spTree>
    <p:extLst>
      <p:ext uri="{BB962C8B-B14F-4D97-AF65-F5344CB8AC3E}">
        <p14:creationId xmlns:p14="http://schemas.microsoft.com/office/powerpoint/2010/main" val="205726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892EF0-F4F9-45B0-84E0-ABF3A4A42ADE}"/>
              </a:ext>
            </a:extLst>
          </p:cNvPr>
          <p:cNvPicPr>
            <a:picLocks noChangeAspect="1"/>
          </p:cNvPicPr>
          <p:nvPr/>
        </p:nvPicPr>
        <p:blipFill>
          <a:blip r:embed="rId2"/>
          <a:stretch>
            <a:fillRect/>
          </a:stretch>
        </p:blipFill>
        <p:spPr>
          <a:xfrm>
            <a:off x="586857" y="1787104"/>
            <a:ext cx="2910568" cy="2910568"/>
          </a:xfrm>
          <a:prstGeom prst="rect">
            <a:avLst/>
          </a:prstGeom>
        </p:spPr>
      </p:pic>
      <p:pic>
        <p:nvPicPr>
          <p:cNvPr id="9" name="Picture 8">
            <a:extLst>
              <a:ext uri="{FF2B5EF4-FFF2-40B4-BE49-F238E27FC236}">
                <a16:creationId xmlns:a16="http://schemas.microsoft.com/office/drawing/2014/main" id="{D0AB257B-C62D-540C-9BBB-F6E7DC920B8E}"/>
              </a:ext>
            </a:extLst>
          </p:cNvPr>
          <p:cNvPicPr>
            <a:picLocks noChangeAspect="1"/>
          </p:cNvPicPr>
          <p:nvPr/>
        </p:nvPicPr>
        <p:blipFill>
          <a:blip r:embed="rId3"/>
          <a:stretch>
            <a:fillRect/>
          </a:stretch>
        </p:blipFill>
        <p:spPr>
          <a:xfrm>
            <a:off x="3937482" y="1223127"/>
            <a:ext cx="7135042" cy="4013461"/>
          </a:xfrm>
          <a:prstGeom prst="rect">
            <a:avLst/>
          </a:prstGeom>
          <a:ln>
            <a:solidFill>
              <a:schemeClr val="tx1"/>
            </a:solidFill>
          </a:ln>
        </p:spPr>
      </p:pic>
    </p:spTree>
    <p:extLst>
      <p:ext uri="{BB962C8B-B14F-4D97-AF65-F5344CB8AC3E}">
        <p14:creationId xmlns:p14="http://schemas.microsoft.com/office/powerpoint/2010/main" val="80996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BE27-1F81-0253-B734-1734BCA680F5}"/>
              </a:ext>
            </a:extLst>
          </p:cNvPr>
          <p:cNvSpPr>
            <a:spLocks noGrp="1"/>
          </p:cNvSpPr>
          <p:nvPr>
            <p:ph type="title"/>
          </p:nvPr>
        </p:nvSpPr>
        <p:spPr/>
        <p:txBody>
          <a:bodyPr/>
          <a:lstStyle/>
          <a:p>
            <a:r>
              <a:rPr lang="en-US" dirty="0"/>
              <a:t>How does Shakespeare make this a memorable moment in the play?</a:t>
            </a:r>
            <a:endParaRPr lang="en-GB" dirty="0"/>
          </a:p>
        </p:txBody>
      </p:sp>
      <p:sp>
        <p:nvSpPr>
          <p:cNvPr id="5" name="TextBox 4">
            <a:extLst>
              <a:ext uri="{FF2B5EF4-FFF2-40B4-BE49-F238E27FC236}">
                <a16:creationId xmlns:a16="http://schemas.microsoft.com/office/drawing/2014/main" id="{512E4DD5-C59B-0E59-92B7-7FE83FEB07A2}"/>
              </a:ext>
            </a:extLst>
          </p:cNvPr>
          <p:cNvSpPr txBox="1"/>
          <p:nvPr/>
        </p:nvSpPr>
        <p:spPr>
          <a:xfrm>
            <a:off x="7341118" y="2086516"/>
            <a:ext cx="4850882" cy="4493538"/>
          </a:xfrm>
          <a:prstGeom prst="rect">
            <a:avLst/>
          </a:prstGeom>
          <a:noFill/>
        </p:spPr>
        <p:txBody>
          <a:bodyPr wrap="square" rtlCol="0">
            <a:spAutoFit/>
          </a:bodyPr>
          <a:lstStyle/>
          <a:p>
            <a:r>
              <a:rPr lang="en-US" sz="2200" dirty="0"/>
              <a:t>One thing Shakespeare does to make this a memorable moment in the play is…</a:t>
            </a:r>
          </a:p>
          <a:p>
            <a:r>
              <a:rPr lang="en-US" sz="2200" dirty="0"/>
              <a:t>A quote that supports this would be…</a:t>
            </a:r>
          </a:p>
          <a:p>
            <a:r>
              <a:rPr lang="en-US" sz="2200" dirty="0"/>
              <a:t>This quote demonstrates my point because…</a:t>
            </a:r>
          </a:p>
          <a:p>
            <a:endParaRPr lang="en-US" sz="2200" dirty="0"/>
          </a:p>
          <a:p>
            <a:r>
              <a:rPr lang="en-US" sz="2200" dirty="0"/>
              <a:t>Another thing Shakespeare does to make this a memorable moment in the play is…</a:t>
            </a:r>
          </a:p>
          <a:p>
            <a:r>
              <a:rPr lang="en-US" sz="2200" dirty="0"/>
              <a:t>A quote that supports this would be…</a:t>
            </a:r>
          </a:p>
          <a:p>
            <a:r>
              <a:rPr lang="en-US" sz="2200" dirty="0"/>
              <a:t>This quote supports what I am saying because…</a:t>
            </a:r>
          </a:p>
        </p:txBody>
      </p:sp>
      <p:pic>
        <p:nvPicPr>
          <p:cNvPr id="7" name="Picture 6">
            <a:extLst>
              <a:ext uri="{FF2B5EF4-FFF2-40B4-BE49-F238E27FC236}">
                <a16:creationId xmlns:a16="http://schemas.microsoft.com/office/drawing/2014/main" id="{E21C43B5-CC9C-7F90-5CCD-A84B1CDEA887}"/>
              </a:ext>
            </a:extLst>
          </p:cNvPr>
          <p:cNvPicPr>
            <a:picLocks noChangeAspect="1"/>
          </p:cNvPicPr>
          <p:nvPr/>
        </p:nvPicPr>
        <p:blipFill>
          <a:blip r:embed="rId2"/>
          <a:stretch>
            <a:fillRect/>
          </a:stretch>
        </p:blipFill>
        <p:spPr>
          <a:xfrm>
            <a:off x="512013" y="2422688"/>
            <a:ext cx="6235744" cy="3507606"/>
          </a:xfrm>
          <a:prstGeom prst="rect">
            <a:avLst/>
          </a:prstGeom>
          <a:ln>
            <a:solidFill>
              <a:schemeClr val="tx1"/>
            </a:solidFill>
          </a:ln>
        </p:spPr>
      </p:pic>
    </p:spTree>
    <p:extLst>
      <p:ext uri="{BB962C8B-B14F-4D97-AF65-F5344CB8AC3E}">
        <p14:creationId xmlns:p14="http://schemas.microsoft.com/office/powerpoint/2010/main" val="283088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880</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Berlin Sans FB</vt:lpstr>
      <vt:lpstr>open sans</vt:lpstr>
      <vt:lpstr>Office Theme</vt:lpstr>
      <vt:lpstr>What’s going at the end  of Act 4 Scene 1?</vt:lpstr>
      <vt:lpstr>PowerPoint Presentation</vt:lpstr>
      <vt:lpstr>PowerPoint Presentation</vt:lpstr>
      <vt:lpstr>How does Shakespeare make this a memorable moment in the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features of Act 3, Scene 1?</dc:title>
  <dc:creator>Andy Roberts</dc:creator>
  <cp:lastModifiedBy>Andy Roberts</cp:lastModifiedBy>
  <cp:revision>13</cp:revision>
  <cp:lastPrinted>2022-11-07T17:10:16Z</cp:lastPrinted>
  <dcterms:created xsi:type="dcterms:W3CDTF">2022-11-07T12:15:14Z</dcterms:created>
  <dcterms:modified xsi:type="dcterms:W3CDTF">2022-11-07T19:48:20Z</dcterms:modified>
</cp:coreProperties>
</file>