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56" r:id="rId4"/>
    <p:sldId id="268" r:id="rId5"/>
    <p:sldId id="271" r:id="rId6"/>
    <p:sldId id="272" r:id="rId7"/>
    <p:sldId id="273" r:id="rId8"/>
    <p:sldId id="280" r:id="rId9"/>
    <p:sldId id="275" r:id="rId10"/>
    <p:sldId id="276" r:id="rId11"/>
    <p:sldId id="277" r:id="rId12"/>
    <p:sldId id="278" r:id="rId13"/>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Shakespeare is renowned for how he uses L________ effectively.</a:t>
            </a:r>
          </a:p>
          <a:p>
            <a:pPr marL="514350" indent="-514350">
              <a:buAutoNum type="arabicPeriod"/>
            </a:pPr>
            <a:endParaRPr lang="en-GB" dirty="0"/>
          </a:p>
          <a:p>
            <a:pPr marL="514350" indent="-514350">
              <a:buAutoNum type="arabicPeriod"/>
            </a:pPr>
            <a:r>
              <a:rPr lang="en-GB" dirty="0">
                <a:solidFill>
                  <a:srgbClr val="C00000"/>
                </a:solidFill>
              </a:rPr>
              <a:t>Shakespeare wrote 38 plays, across a range of genres, for example: t__________, c__________ and h_________.</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Shakespeare actually came up with a lot of the </a:t>
            </a:r>
            <a:r>
              <a:rPr lang="en-GB" dirty="0" err="1">
                <a:solidFill>
                  <a:srgbClr val="C00000"/>
                </a:solidFill>
              </a:rPr>
              <a:t>i</a:t>
            </a:r>
            <a:r>
              <a:rPr lang="en-GB" dirty="0">
                <a:solidFill>
                  <a:srgbClr val="C00000"/>
                </a:solidFill>
              </a:rPr>
              <a:t>_____ that people nowadays like to use, for example; “Break the ice” and “Heart of gold”.</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Language</a:t>
            </a:r>
          </a:p>
          <a:p>
            <a:pPr marL="514350" indent="-514350">
              <a:buAutoNum type="arabicPeriod"/>
            </a:pPr>
            <a:endParaRPr lang="en-GB" sz="5700" dirty="0"/>
          </a:p>
          <a:p>
            <a:pPr marL="514350" indent="-514350">
              <a:buAutoNum type="arabicPeriod"/>
            </a:pPr>
            <a:r>
              <a:rPr lang="en-GB" dirty="0">
                <a:solidFill>
                  <a:srgbClr val="C00000"/>
                </a:solidFill>
              </a:rPr>
              <a:t>Tragedies, comedies and histories</a:t>
            </a:r>
          </a:p>
          <a:p>
            <a:pPr marL="514350" indent="-514350">
              <a:buAutoNum type="arabicPeriod"/>
            </a:pPr>
            <a:endParaRPr lang="en-GB" dirty="0"/>
          </a:p>
          <a:p>
            <a:pPr marL="514350" indent="-514350">
              <a:buAutoNum type="arabicPeriod"/>
            </a:pPr>
            <a:r>
              <a:rPr lang="en-GB" dirty="0"/>
              <a:t>influence</a:t>
            </a:r>
          </a:p>
          <a:p>
            <a:pPr marL="514350" indent="-514350">
              <a:buAutoNum type="arabicPeriod"/>
            </a:pPr>
            <a:endParaRPr lang="en-GB" sz="6500" dirty="0"/>
          </a:p>
          <a:p>
            <a:pPr marL="514350" indent="-514350">
              <a:buAutoNum type="arabicPeriod"/>
            </a:pPr>
            <a:r>
              <a:rPr lang="en-GB" dirty="0">
                <a:solidFill>
                  <a:srgbClr val="C00000"/>
                </a:solidFill>
              </a:rPr>
              <a:t>idioms </a:t>
            </a:r>
          </a:p>
          <a:p>
            <a:pPr marL="514350" indent="-514350">
              <a:buAutoNum type="arabicPeriod"/>
            </a:pPr>
            <a:endParaRPr lang="en-GB" dirty="0"/>
          </a:p>
          <a:p>
            <a:pPr marL="514350" indent="-514350">
              <a:buAutoNum type="arabicPeriod"/>
            </a:pPr>
            <a:endParaRPr lang="en-US" dirty="0"/>
          </a:p>
        </p:txBody>
      </p:sp>
      <p:sp>
        <p:nvSpPr>
          <p:cNvPr id="6" name="Rectangle 5">
            <a:extLst>
              <a:ext uri="{FF2B5EF4-FFF2-40B4-BE49-F238E27FC236}">
                <a16:creationId xmlns:a16="http://schemas.microsoft.com/office/drawing/2014/main" id="{72D2C950-BC94-E56A-2CF2-68E24029E856}"/>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07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Shakespeare is renowned for how he uses L________ effectively.</a:t>
            </a:r>
          </a:p>
          <a:p>
            <a:pPr marL="514350" indent="-514350">
              <a:buAutoNum type="arabicPeriod"/>
            </a:pPr>
            <a:endParaRPr lang="en-GB" dirty="0"/>
          </a:p>
          <a:p>
            <a:pPr marL="514350" indent="-514350">
              <a:buAutoNum type="arabicPeriod"/>
            </a:pPr>
            <a:r>
              <a:rPr lang="en-GB" dirty="0">
                <a:solidFill>
                  <a:srgbClr val="C00000"/>
                </a:solidFill>
              </a:rPr>
              <a:t>Shakespeare wrote 38 plays, across a range of genres, for example: t__________, c__________ and h_________.</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Shakespeare actually came up with a lot of the </a:t>
            </a:r>
            <a:r>
              <a:rPr lang="en-GB" dirty="0" err="1">
                <a:solidFill>
                  <a:srgbClr val="C00000"/>
                </a:solidFill>
              </a:rPr>
              <a:t>i</a:t>
            </a:r>
            <a:r>
              <a:rPr lang="en-GB" dirty="0">
                <a:solidFill>
                  <a:srgbClr val="C00000"/>
                </a:solidFill>
              </a:rPr>
              <a:t>_____ that people nowadays like to use, for example; “Break the ice” and “Heart of gold”.</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Language</a:t>
            </a:r>
          </a:p>
          <a:p>
            <a:pPr marL="514350" indent="-514350">
              <a:buAutoNum type="arabicPeriod"/>
            </a:pPr>
            <a:endParaRPr lang="en-GB" sz="5700" dirty="0"/>
          </a:p>
          <a:p>
            <a:pPr marL="514350" indent="-514350">
              <a:buAutoNum type="arabicPeriod"/>
            </a:pPr>
            <a:r>
              <a:rPr lang="en-GB" dirty="0">
                <a:solidFill>
                  <a:srgbClr val="C00000"/>
                </a:solidFill>
              </a:rPr>
              <a:t>Tragedies, comedies and histories</a:t>
            </a:r>
          </a:p>
          <a:p>
            <a:pPr marL="514350" indent="-514350">
              <a:buAutoNum type="arabicPeriod"/>
            </a:pPr>
            <a:endParaRPr lang="en-GB" dirty="0"/>
          </a:p>
          <a:p>
            <a:pPr marL="514350" indent="-514350">
              <a:buAutoNum type="arabicPeriod"/>
            </a:pPr>
            <a:r>
              <a:rPr lang="en-GB" dirty="0"/>
              <a:t>influence</a:t>
            </a:r>
          </a:p>
          <a:p>
            <a:pPr marL="514350" indent="-514350">
              <a:buAutoNum type="arabicPeriod"/>
            </a:pPr>
            <a:endParaRPr lang="en-GB" sz="6500" dirty="0"/>
          </a:p>
          <a:p>
            <a:pPr marL="514350" indent="-514350">
              <a:buAutoNum type="arabicPeriod"/>
            </a:pPr>
            <a:r>
              <a:rPr lang="en-GB" dirty="0">
                <a:solidFill>
                  <a:srgbClr val="C00000"/>
                </a:solidFill>
              </a:rPr>
              <a:t>idioms </a:t>
            </a:r>
          </a:p>
          <a:p>
            <a:pPr marL="514350" indent="-514350">
              <a:buAutoNum type="arabicPeriod"/>
            </a:pPr>
            <a:endParaRPr lang="en-GB" dirty="0"/>
          </a:p>
          <a:p>
            <a:pPr marL="514350" indent="-514350">
              <a:buAutoNum type="arabicPeriod"/>
            </a:pPr>
            <a:endParaRPr lang="en-US" dirty="0"/>
          </a:p>
        </p:txBody>
      </p:sp>
      <p:sp>
        <p:nvSpPr>
          <p:cNvPr id="6" name="Rectangle 5">
            <a:extLst>
              <a:ext uri="{FF2B5EF4-FFF2-40B4-BE49-F238E27FC236}">
                <a16:creationId xmlns:a16="http://schemas.microsoft.com/office/drawing/2014/main" id="{72D2C950-BC94-E56A-2CF2-68E24029E856}"/>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316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130630" y="1185863"/>
            <a:ext cx="8920064" cy="5747657"/>
          </a:xfrm>
        </p:spPr>
        <p:txBody>
          <a:bodyPr>
            <a:normAutofit fontScale="85000" lnSpcReduction="20000"/>
          </a:bodyPr>
          <a:lstStyle/>
          <a:p>
            <a:pPr marL="514350" indent="-514350">
              <a:buAutoNum type="arabicPeriod"/>
            </a:pPr>
            <a:r>
              <a:rPr lang="en-US" dirty="0">
                <a:solidFill>
                  <a:srgbClr val="C00000"/>
                </a:solidFill>
              </a:rPr>
              <a:t>How many theatres were there in London by the end of the Elizabethan Age?</a:t>
            </a:r>
          </a:p>
          <a:p>
            <a:pPr marL="514350" indent="-514350">
              <a:buAutoNum type="arabicPeriod"/>
            </a:pPr>
            <a:endParaRPr lang="en-US" dirty="0"/>
          </a:p>
          <a:p>
            <a:pPr marL="514350" indent="-514350">
              <a:buAutoNum type="arabicPeriod"/>
            </a:pPr>
            <a:r>
              <a:rPr lang="en-GB" dirty="0"/>
              <a:t>Elizabethan society was known as the Great Chain of Being, with Elizabeth at the top, Nobles below her, the Gentry in level below and final the commoners. This is an example of a h___________.</a:t>
            </a:r>
          </a:p>
          <a:p>
            <a:pPr marL="514350" indent="-514350">
              <a:buAutoNum type="arabicPeriod"/>
            </a:pPr>
            <a:endParaRPr lang="en-GB" dirty="0"/>
          </a:p>
          <a:p>
            <a:pPr marL="514350" indent="-514350">
              <a:buAutoNum type="arabicPeriod"/>
            </a:pPr>
            <a:r>
              <a:rPr lang="en-GB" dirty="0">
                <a:solidFill>
                  <a:srgbClr val="C00000"/>
                </a:solidFill>
              </a:rPr>
              <a:t>Elizabethan times were known as a Golden Age, partly because there was an increase in S_________ of L_________.</a:t>
            </a:r>
          </a:p>
          <a:p>
            <a:pPr marL="514350" indent="-514350">
              <a:buAutoNum type="arabicPeriod"/>
            </a:pPr>
            <a:endParaRPr lang="en-GB" dirty="0"/>
          </a:p>
          <a:p>
            <a:pPr marL="514350" indent="-514350">
              <a:buAutoNum type="arabicPeriod"/>
            </a:pPr>
            <a:r>
              <a:rPr lang="en-GB" dirty="0"/>
              <a:t>Culture could flourish during Shakespeare’s time, since England was at p____ for the majority of Elizabeth’s reign.</a:t>
            </a:r>
          </a:p>
          <a:p>
            <a:pPr marL="514350" indent="-514350">
              <a:buAutoNum type="arabicPeriod"/>
            </a:pPr>
            <a:endParaRPr lang="en-GB" dirty="0"/>
          </a:p>
          <a:p>
            <a:pPr marL="514350" indent="-514350">
              <a:buAutoNum type="arabicPeriod"/>
            </a:pPr>
            <a:r>
              <a:rPr lang="en-GB" dirty="0">
                <a:solidFill>
                  <a:srgbClr val="C00000"/>
                </a:solidFill>
              </a:rPr>
              <a:t>A lot of what was important to Elizabethan society is e_________ in Shakespeare’s plays.</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9218449" y="1185863"/>
            <a:ext cx="3286126" cy="4872038"/>
          </a:xfrm>
        </p:spPr>
        <p:txBody>
          <a:bodyPr>
            <a:normAutofit fontScale="85000" lnSpcReduction="20000"/>
          </a:bodyPr>
          <a:lstStyle/>
          <a:p>
            <a:pPr marL="514350" indent="-514350">
              <a:buAutoNum type="arabicPeriod"/>
            </a:pPr>
            <a:r>
              <a:rPr lang="en-US" dirty="0">
                <a:solidFill>
                  <a:srgbClr val="C00000"/>
                </a:solidFill>
              </a:rPr>
              <a:t>Four</a:t>
            </a:r>
          </a:p>
          <a:p>
            <a:pPr marL="0" indent="0">
              <a:buNone/>
            </a:pPr>
            <a:endParaRPr lang="en-US" sz="5600" dirty="0"/>
          </a:p>
          <a:p>
            <a:pPr marL="0" indent="0">
              <a:buNone/>
            </a:pPr>
            <a:r>
              <a:rPr lang="en-GB" dirty="0"/>
              <a:t>2. Hierarchy</a:t>
            </a:r>
          </a:p>
          <a:p>
            <a:pPr marL="514350" indent="-514350">
              <a:buAutoNum type="arabicPeriod"/>
            </a:pPr>
            <a:endParaRPr lang="en-GB" sz="7800" dirty="0"/>
          </a:p>
          <a:p>
            <a:pPr marL="0" indent="0">
              <a:buNone/>
            </a:pPr>
            <a:r>
              <a:rPr lang="en-GB" dirty="0">
                <a:solidFill>
                  <a:srgbClr val="C00000"/>
                </a:solidFill>
              </a:rPr>
              <a:t>3. Standards of Living</a:t>
            </a:r>
          </a:p>
          <a:p>
            <a:pPr marL="514350" indent="-514350">
              <a:buAutoNum type="arabicPeriod"/>
            </a:pPr>
            <a:endParaRPr lang="en-GB" dirty="0"/>
          </a:p>
          <a:p>
            <a:pPr marL="514350" indent="-514350">
              <a:buAutoNum type="arabicPeriod"/>
            </a:pPr>
            <a:endParaRPr lang="en-GB" dirty="0"/>
          </a:p>
          <a:p>
            <a:pPr marL="0" indent="0">
              <a:buNone/>
            </a:pPr>
            <a:r>
              <a:rPr lang="en-GB" dirty="0"/>
              <a:t>4. peace</a:t>
            </a:r>
          </a:p>
          <a:p>
            <a:pPr marL="514350" indent="-514350">
              <a:buAutoNum type="arabicPeriod"/>
            </a:pPr>
            <a:endParaRPr lang="en-GB" sz="6500" dirty="0"/>
          </a:p>
          <a:p>
            <a:pPr marL="0" indent="0">
              <a:buNone/>
            </a:pPr>
            <a:r>
              <a:rPr lang="en-GB" dirty="0">
                <a:solidFill>
                  <a:srgbClr val="C00000"/>
                </a:solidFill>
              </a:rPr>
              <a:t>5. evident </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7A786DFC-8B4C-2C9C-A1E4-E90A82CFB9F0}"/>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8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9886951" cy="2387600"/>
          </a:xfrm>
        </p:spPr>
        <p:txBody>
          <a:bodyPr>
            <a:normAutofit/>
          </a:bodyPr>
          <a:lstStyle/>
          <a:p>
            <a:r>
              <a:rPr lang="en-US" u="sng" dirty="0">
                <a:solidFill>
                  <a:srgbClr val="C00000"/>
                </a:solidFill>
              </a:rPr>
              <a:t>What is Othello about?</a:t>
            </a:r>
            <a:endParaRPr lang="en-GB"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523999" y="2505221"/>
            <a:ext cx="9144000" cy="1655762"/>
          </a:xfrm>
        </p:spPr>
        <p:txBody>
          <a:bodyPr/>
          <a:lstStyle/>
          <a:p>
            <a:fld id="{6FFB5B1A-0958-4C5C-AC0E-20B0A20BD054}" type="datetime2">
              <a:rPr lang="en-US" u="sng" smtClean="0"/>
              <a:t>Monday, September 12,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storyline of Othello</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the development of the storyline demonstrates tragedy.</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2082937" cy="2274425"/>
          </a:xfrm>
          <a:prstGeom prst="rect">
            <a:avLst/>
          </a:prstGeom>
        </p:spPr>
      </p:pic>
      <p:sp>
        <p:nvSpPr>
          <p:cNvPr id="6" name="Rectangle 5">
            <a:extLst>
              <a:ext uri="{FF2B5EF4-FFF2-40B4-BE49-F238E27FC236}">
                <a16:creationId xmlns:a16="http://schemas.microsoft.com/office/drawing/2014/main" id="{C8388240-F746-EC57-2F3B-425CA9B72FE2}"/>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31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130630" y="1185863"/>
            <a:ext cx="8920064" cy="5747657"/>
          </a:xfrm>
        </p:spPr>
        <p:txBody>
          <a:bodyPr>
            <a:normAutofit fontScale="85000" lnSpcReduction="20000"/>
          </a:bodyPr>
          <a:lstStyle/>
          <a:p>
            <a:pPr marL="514350" indent="-514350">
              <a:buAutoNum type="arabicPeriod"/>
            </a:pPr>
            <a:r>
              <a:rPr lang="en-US" dirty="0">
                <a:solidFill>
                  <a:srgbClr val="C00000"/>
                </a:solidFill>
              </a:rPr>
              <a:t>How many theatres were there in London by the end of the Elizabethan Age?</a:t>
            </a:r>
          </a:p>
          <a:p>
            <a:pPr marL="514350" indent="-514350">
              <a:buAutoNum type="arabicPeriod"/>
            </a:pPr>
            <a:endParaRPr lang="en-US" dirty="0"/>
          </a:p>
          <a:p>
            <a:pPr marL="514350" indent="-514350">
              <a:buAutoNum type="arabicPeriod"/>
            </a:pPr>
            <a:r>
              <a:rPr lang="en-GB" dirty="0"/>
              <a:t>Elizabethan society was known as the Great Chain of Being, with Elizabeth at the top, Nobles below her, the Gentry in level below and final the commoners. This is an example of a h___________.</a:t>
            </a:r>
          </a:p>
          <a:p>
            <a:pPr marL="514350" indent="-514350">
              <a:buAutoNum type="arabicPeriod"/>
            </a:pPr>
            <a:endParaRPr lang="en-GB" dirty="0"/>
          </a:p>
          <a:p>
            <a:pPr marL="514350" indent="-514350">
              <a:buAutoNum type="arabicPeriod"/>
            </a:pPr>
            <a:r>
              <a:rPr lang="en-GB" dirty="0">
                <a:solidFill>
                  <a:srgbClr val="C00000"/>
                </a:solidFill>
              </a:rPr>
              <a:t>Elizabethan times were known as a Golden Age, partly because there was an increase in S_________ of L_________.</a:t>
            </a:r>
          </a:p>
          <a:p>
            <a:pPr marL="514350" indent="-514350">
              <a:buAutoNum type="arabicPeriod"/>
            </a:pPr>
            <a:endParaRPr lang="en-GB" dirty="0"/>
          </a:p>
          <a:p>
            <a:pPr marL="514350" indent="-514350">
              <a:buAutoNum type="arabicPeriod"/>
            </a:pPr>
            <a:r>
              <a:rPr lang="en-GB" dirty="0"/>
              <a:t>Culture could flourish during Shakespeare’s time, since England was at p____ for the majority of Elizabeth’s reign.</a:t>
            </a:r>
          </a:p>
          <a:p>
            <a:pPr marL="514350" indent="-514350">
              <a:buAutoNum type="arabicPeriod"/>
            </a:pPr>
            <a:endParaRPr lang="en-GB" dirty="0"/>
          </a:p>
          <a:p>
            <a:pPr marL="514350" indent="-514350">
              <a:buAutoNum type="arabicPeriod"/>
            </a:pPr>
            <a:r>
              <a:rPr lang="en-GB" dirty="0">
                <a:solidFill>
                  <a:srgbClr val="C00000"/>
                </a:solidFill>
              </a:rPr>
              <a:t>A lot of what was important to Elizabethan society is e_________ in Shakespeare’s plays.</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9218449" y="1185863"/>
            <a:ext cx="3286126" cy="4872038"/>
          </a:xfrm>
        </p:spPr>
        <p:txBody>
          <a:bodyPr>
            <a:normAutofit fontScale="85000" lnSpcReduction="20000"/>
          </a:bodyPr>
          <a:lstStyle/>
          <a:p>
            <a:pPr marL="514350" indent="-514350">
              <a:buAutoNum type="arabicPeriod"/>
            </a:pPr>
            <a:r>
              <a:rPr lang="en-US" dirty="0">
                <a:solidFill>
                  <a:srgbClr val="C00000"/>
                </a:solidFill>
              </a:rPr>
              <a:t>Four</a:t>
            </a:r>
          </a:p>
          <a:p>
            <a:pPr marL="0" indent="0">
              <a:buNone/>
            </a:pPr>
            <a:endParaRPr lang="en-US" sz="5600" dirty="0"/>
          </a:p>
          <a:p>
            <a:pPr marL="0" indent="0">
              <a:buNone/>
            </a:pPr>
            <a:r>
              <a:rPr lang="en-GB" dirty="0"/>
              <a:t>2. Hierarchy</a:t>
            </a:r>
          </a:p>
          <a:p>
            <a:pPr marL="514350" indent="-514350">
              <a:buAutoNum type="arabicPeriod"/>
            </a:pPr>
            <a:endParaRPr lang="en-GB" sz="7800" dirty="0"/>
          </a:p>
          <a:p>
            <a:pPr marL="0" indent="0">
              <a:buNone/>
            </a:pPr>
            <a:r>
              <a:rPr lang="en-GB" dirty="0">
                <a:solidFill>
                  <a:srgbClr val="C00000"/>
                </a:solidFill>
              </a:rPr>
              <a:t>3. Standards of Living</a:t>
            </a:r>
          </a:p>
          <a:p>
            <a:pPr marL="514350" indent="-514350">
              <a:buAutoNum type="arabicPeriod"/>
            </a:pPr>
            <a:endParaRPr lang="en-GB" dirty="0"/>
          </a:p>
          <a:p>
            <a:pPr marL="514350" indent="-514350">
              <a:buAutoNum type="arabicPeriod"/>
            </a:pPr>
            <a:endParaRPr lang="en-GB" dirty="0"/>
          </a:p>
          <a:p>
            <a:pPr marL="0" indent="0">
              <a:buNone/>
            </a:pPr>
            <a:r>
              <a:rPr lang="en-GB" dirty="0"/>
              <a:t>4. peace</a:t>
            </a:r>
          </a:p>
          <a:p>
            <a:pPr marL="514350" indent="-514350">
              <a:buAutoNum type="arabicPeriod"/>
            </a:pPr>
            <a:endParaRPr lang="en-GB" sz="6500" dirty="0"/>
          </a:p>
          <a:p>
            <a:pPr marL="0" indent="0">
              <a:buNone/>
            </a:pPr>
            <a:r>
              <a:rPr lang="en-GB" dirty="0">
                <a:solidFill>
                  <a:srgbClr val="C00000"/>
                </a:solidFill>
              </a:rPr>
              <a:t>5. evident </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7A786DFC-8B4C-2C9C-A1E4-E90A82CFB9F0}"/>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90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9886951" cy="2387600"/>
          </a:xfrm>
        </p:spPr>
        <p:txBody>
          <a:bodyPr>
            <a:normAutofit/>
          </a:bodyPr>
          <a:lstStyle/>
          <a:p>
            <a:r>
              <a:rPr lang="en-US" u="sng" dirty="0">
                <a:solidFill>
                  <a:srgbClr val="C00000"/>
                </a:solidFill>
              </a:rPr>
              <a:t>What is Othello about?</a:t>
            </a:r>
            <a:endParaRPr lang="en-GB"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523999" y="2505221"/>
            <a:ext cx="9144000" cy="1655762"/>
          </a:xfrm>
        </p:spPr>
        <p:txBody>
          <a:bodyPr/>
          <a:lstStyle/>
          <a:p>
            <a:fld id="{6FFB5B1A-0958-4C5C-AC0E-20B0A20BD054}" type="datetime2">
              <a:rPr lang="en-US" u="sng" smtClean="0"/>
              <a:t>Monday, September 12,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2138853937"/>
              </p:ext>
            </p:extLst>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storyline of Othello</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the development of the storyline demonstrates tragedy.</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2082937" cy="2274425"/>
          </a:xfrm>
          <a:prstGeom prst="rect">
            <a:avLst/>
          </a:prstGeom>
        </p:spPr>
      </p:pic>
      <p:sp>
        <p:nvSpPr>
          <p:cNvPr id="6" name="Rectangle 5">
            <a:extLst>
              <a:ext uri="{FF2B5EF4-FFF2-40B4-BE49-F238E27FC236}">
                <a16:creationId xmlns:a16="http://schemas.microsoft.com/office/drawing/2014/main" id="{C8388240-F746-EC57-2F3B-425CA9B72FE2}"/>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368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BDACC8-E8CC-F714-35BD-EEFF18922048}"/>
              </a:ext>
            </a:extLst>
          </p:cNvPr>
          <p:cNvPicPr>
            <a:picLocks noChangeAspect="1"/>
          </p:cNvPicPr>
          <p:nvPr/>
        </p:nvPicPr>
        <p:blipFill>
          <a:blip r:embed="rId2"/>
          <a:stretch>
            <a:fillRect/>
          </a:stretch>
        </p:blipFill>
        <p:spPr>
          <a:xfrm>
            <a:off x="6096000" y="4796568"/>
            <a:ext cx="5608806" cy="1956986"/>
          </a:xfrm>
          <a:prstGeom prst="rect">
            <a:avLst/>
          </a:prstGeom>
        </p:spPr>
      </p:pic>
      <p:pic>
        <p:nvPicPr>
          <p:cNvPr id="1026" name="Picture 2" descr="See the source image">
            <a:extLst>
              <a:ext uri="{FF2B5EF4-FFF2-40B4-BE49-F238E27FC236}">
                <a16:creationId xmlns:a16="http://schemas.microsoft.com/office/drawing/2014/main" id="{C6A30D73-B137-6E52-3EB9-4B8D78ADCF88}"/>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4803906" y="63595"/>
            <a:ext cx="1927683" cy="23557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19C63D-CC42-F6B6-0DFF-B2F4EB4A38EA}"/>
              </a:ext>
            </a:extLst>
          </p:cNvPr>
          <p:cNvSpPr>
            <a:spLocks noGrp="1"/>
          </p:cNvSpPr>
          <p:nvPr>
            <p:ph type="title"/>
          </p:nvPr>
        </p:nvSpPr>
        <p:spPr>
          <a:xfrm>
            <a:off x="334347" y="-82745"/>
            <a:ext cx="10515600" cy="1325563"/>
          </a:xfrm>
        </p:spPr>
        <p:txBody>
          <a:bodyPr/>
          <a:lstStyle/>
          <a:p>
            <a:r>
              <a:rPr lang="en-US" dirty="0"/>
              <a:t>What’s the play’s full name?</a:t>
            </a:r>
            <a:endParaRPr lang="en-GB" dirty="0"/>
          </a:p>
        </p:txBody>
      </p:sp>
      <p:sp>
        <p:nvSpPr>
          <p:cNvPr id="3" name="Content Placeholder 2">
            <a:extLst>
              <a:ext uri="{FF2B5EF4-FFF2-40B4-BE49-F238E27FC236}">
                <a16:creationId xmlns:a16="http://schemas.microsoft.com/office/drawing/2014/main" id="{25F9CED6-DC2B-E1F8-FB34-A588A7765665}"/>
              </a:ext>
            </a:extLst>
          </p:cNvPr>
          <p:cNvSpPr>
            <a:spLocks noGrp="1"/>
          </p:cNvSpPr>
          <p:nvPr>
            <p:ph idx="1"/>
          </p:nvPr>
        </p:nvSpPr>
        <p:spPr>
          <a:xfrm>
            <a:off x="838200" y="3172408"/>
            <a:ext cx="10515600" cy="2929910"/>
          </a:xfrm>
        </p:spPr>
        <p:txBody>
          <a:bodyPr>
            <a:normAutofit/>
          </a:bodyPr>
          <a:lstStyle/>
          <a:p>
            <a:pPr marL="0" indent="0" algn="ctr">
              <a:buNone/>
            </a:pPr>
            <a:r>
              <a:rPr lang="en-US" sz="4400" i="1" dirty="0">
                <a:solidFill>
                  <a:srgbClr val="202122"/>
                </a:solidFill>
                <a:effectLst/>
                <a:latin typeface="+mj-lt"/>
              </a:rPr>
              <a:t>The Tragedy of Othello, the Moor of Venice</a:t>
            </a:r>
            <a:endParaRPr lang="en-GB" sz="4400" dirty="0">
              <a:latin typeface="+mj-lt"/>
            </a:endParaRPr>
          </a:p>
        </p:txBody>
      </p:sp>
      <p:sp>
        <p:nvSpPr>
          <p:cNvPr id="4" name="Rectangle: Rounded Corners 3">
            <a:extLst>
              <a:ext uri="{FF2B5EF4-FFF2-40B4-BE49-F238E27FC236}">
                <a16:creationId xmlns:a16="http://schemas.microsoft.com/office/drawing/2014/main" id="{D4B493A4-7EB5-9B5F-58DB-76CEA92A02E7}"/>
              </a:ext>
            </a:extLst>
          </p:cNvPr>
          <p:cNvSpPr/>
          <p:nvPr/>
        </p:nvSpPr>
        <p:spPr>
          <a:xfrm>
            <a:off x="2135350" y="3172408"/>
            <a:ext cx="2062065" cy="755780"/>
          </a:xfrm>
          <a:prstGeom prst="roundRect">
            <a:avLst/>
          </a:prstGeom>
          <a:solidFill>
            <a:srgbClr val="C00000">
              <a:alpha val="4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4135208-9D89-C05E-D9DD-15C656494767}"/>
              </a:ext>
            </a:extLst>
          </p:cNvPr>
          <p:cNvSpPr/>
          <p:nvPr/>
        </p:nvSpPr>
        <p:spPr>
          <a:xfrm>
            <a:off x="4803906" y="3176296"/>
            <a:ext cx="1815970" cy="755780"/>
          </a:xfrm>
          <a:prstGeom prst="roundRect">
            <a:avLst/>
          </a:prstGeom>
          <a:solidFill>
            <a:srgbClr val="C00000">
              <a:alpha val="4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6D2D3B5-A1B5-14DD-C605-E09A0113603E}"/>
              </a:ext>
            </a:extLst>
          </p:cNvPr>
          <p:cNvSpPr/>
          <p:nvPr/>
        </p:nvSpPr>
        <p:spPr>
          <a:xfrm>
            <a:off x="7556631" y="3172408"/>
            <a:ext cx="1387344" cy="755780"/>
          </a:xfrm>
          <a:prstGeom prst="roundRect">
            <a:avLst/>
          </a:prstGeom>
          <a:solidFill>
            <a:srgbClr val="C00000">
              <a:alpha val="4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62DE890-EEBA-E84C-18EF-194122A08F35}"/>
              </a:ext>
            </a:extLst>
          </p:cNvPr>
          <p:cNvSpPr/>
          <p:nvPr/>
        </p:nvSpPr>
        <p:spPr>
          <a:xfrm>
            <a:off x="9580015" y="3172408"/>
            <a:ext cx="1573760" cy="755780"/>
          </a:xfrm>
          <a:prstGeom prst="roundRect">
            <a:avLst/>
          </a:prstGeom>
          <a:solidFill>
            <a:srgbClr val="C00000">
              <a:alpha val="4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E0C13179-C9E0-B823-6446-553B0A18F0E6}"/>
              </a:ext>
            </a:extLst>
          </p:cNvPr>
          <p:cNvSpPr/>
          <p:nvPr/>
        </p:nvSpPr>
        <p:spPr>
          <a:xfrm>
            <a:off x="5438775" y="2419350"/>
            <a:ext cx="514350" cy="6096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EC5909D9-4CCC-8ABF-AA51-21C4BB19F5BA}"/>
              </a:ext>
            </a:extLst>
          </p:cNvPr>
          <p:cNvSpPr/>
          <p:nvPr/>
        </p:nvSpPr>
        <p:spPr>
          <a:xfrm rot="10800000">
            <a:off x="2909207" y="4027763"/>
            <a:ext cx="514350" cy="6096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43B4191-18EB-39D3-2639-354A7B851D22}"/>
              </a:ext>
            </a:extLst>
          </p:cNvPr>
          <p:cNvPicPr>
            <a:picLocks noChangeAspect="1"/>
          </p:cNvPicPr>
          <p:nvPr/>
        </p:nvPicPr>
        <p:blipFill rotWithShape="1">
          <a:blip r:embed="rId4">
            <a:biLevel thresh="75000"/>
          </a:blip>
          <a:srcRect l="16735" t="11670" r="16703" b="27549"/>
          <a:stretch/>
        </p:blipFill>
        <p:spPr>
          <a:xfrm>
            <a:off x="2235995" y="4736938"/>
            <a:ext cx="1961420" cy="1928831"/>
          </a:xfrm>
          <a:prstGeom prst="rect">
            <a:avLst/>
          </a:prstGeom>
        </p:spPr>
      </p:pic>
      <p:sp>
        <p:nvSpPr>
          <p:cNvPr id="11" name="Arrow: Up 10">
            <a:extLst>
              <a:ext uri="{FF2B5EF4-FFF2-40B4-BE49-F238E27FC236}">
                <a16:creationId xmlns:a16="http://schemas.microsoft.com/office/drawing/2014/main" id="{53F2AFB2-A7B9-A364-3CEE-B48DAA579CEA}"/>
              </a:ext>
            </a:extLst>
          </p:cNvPr>
          <p:cNvSpPr/>
          <p:nvPr/>
        </p:nvSpPr>
        <p:spPr>
          <a:xfrm rot="10800000">
            <a:off x="7993128" y="4100853"/>
            <a:ext cx="514350" cy="6096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FD355AC0-3612-70AC-6DB2-4F2AAF8822AA}"/>
              </a:ext>
            </a:extLst>
          </p:cNvPr>
          <p:cNvSpPr/>
          <p:nvPr/>
        </p:nvSpPr>
        <p:spPr>
          <a:xfrm>
            <a:off x="10109720" y="2465031"/>
            <a:ext cx="514350" cy="6096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79AEDB2-0ED2-9C70-0BA3-98FEB167948A}"/>
              </a:ext>
            </a:extLst>
          </p:cNvPr>
          <p:cNvPicPr>
            <a:picLocks noChangeAspect="1"/>
          </p:cNvPicPr>
          <p:nvPr/>
        </p:nvPicPr>
        <p:blipFill rotWithShape="1">
          <a:blip r:embed="rId5"/>
          <a:srcRect l="4103" t="1993" r="3055" b="11019"/>
          <a:stretch/>
        </p:blipFill>
        <p:spPr>
          <a:xfrm>
            <a:off x="9442970" y="22826"/>
            <a:ext cx="2041846" cy="2403822"/>
          </a:xfrm>
          <a:prstGeom prst="rect">
            <a:avLst/>
          </a:prstGeom>
        </p:spPr>
      </p:pic>
      <p:sp>
        <p:nvSpPr>
          <p:cNvPr id="15" name="Rectangle 14">
            <a:extLst>
              <a:ext uri="{FF2B5EF4-FFF2-40B4-BE49-F238E27FC236}">
                <a16:creationId xmlns:a16="http://schemas.microsoft.com/office/drawing/2014/main" id="{CB1C3F7E-41B7-47FC-2781-0EBB617B6E9F}"/>
              </a:ext>
            </a:extLst>
          </p:cNvPr>
          <p:cNvSpPr/>
          <p:nvPr/>
        </p:nvSpPr>
        <p:spPr>
          <a:xfrm>
            <a:off x="0" y="67"/>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35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D464BC-47F0-8C61-0D6A-27ACAFF15093}"/>
              </a:ext>
            </a:extLst>
          </p:cNvPr>
          <p:cNvPicPr>
            <a:picLocks noChangeAspect="1"/>
          </p:cNvPicPr>
          <p:nvPr/>
        </p:nvPicPr>
        <p:blipFill>
          <a:blip r:embed="rId2"/>
          <a:stretch>
            <a:fillRect/>
          </a:stretch>
        </p:blipFill>
        <p:spPr>
          <a:xfrm>
            <a:off x="427063" y="1643807"/>
            <a:ext cx="4182218" cy="5114987"/>
          </a:xfrm>
          <a:prstGeom prst="rect">
            <a:avLst/>
          </a:prstGeom>
        </p:spPr>
      </p:pic>
      <p:sp>
        <p:nvSpPr>
          <p:cNvPr id="2" name="Title 1">
            <a:extLst>
              <a:ext uri="{FF2B5EF4-FFF2-40B4-BE49-F238E27FC236}">
                <a16:creationId xmlns:a16="http://schemas.microsoft.com/office/drawing/2014/main" id="{B753567A-00FB-3E3F-AE8B-818362908C11}"/>
              </a:ext>
            </a:extLst>
          </p:cNvPr>
          <p:cNvSpPr>
            <a:spLocks noGrp="1"/>
          </p:cNvSpPr>
          <p:nvPr>
            <p:ph type="title"/>
          </p:nvPr>
        </p:nvSpPr>
        <p:spPr/>
        <p:txBody>
          <a:bodyPr/>
          <a:lstStyle/>
          <a:p>
            <a:r>
              <a:rPr lang="en-US" dirty="0"/>
              <a:t>Who is Othello?</a:t>
            </a:r>
            <a:endParaRPr lang="en-GB" dirty="0"/>
          </a:p>
        </p:txBody>
      </p:sp>
      <p:sp>
        <p:nvSpPr>
          <p:cNvPr id="5" name="Rectangle 4">
            <a:extLst>
              <a:ext uri="{FF2B5EF4-FFF2-40B4-BE49-F238E27FC236}">
                <a16:creationId xmlns:a16="http://schemas.microsoft.com/office/drawing/2014/main" id="{71D53616-6FBA-403C-4D6A-2C9D2A94F6E0}"/>
              </a:ext>
            </a:extLst>
          </p:cNvPr>
          <p:cNvSpPr/>
          <p:nvPr/>
        </p:nvSpPr>
        <p:spPr>
          <a:xfrm>
            <a:off x="6238875" y="628859"/>
            <a:ext cx="5278818" cy="2123658"/>
          </a:xfrm>
          <a:prstGeom prst="rect">
            <a:avLst/>
          </a:prstGeom>
          <a:noFill/>
        </p:spPr>
        <p:txBody>
          <a:bodyPr wrap="square" lIns="91440" tIns="45720" rIns="91440" bIns="45720">
            <a:spAutoFit/>
          </a:bodyPr>
          <a:lstStyle/>
          <a:p>
            <a:r>
              <a:rPr lang="en-US" sz="3300" b="0" cap="none" spc="0" dirty="0">
                <a:ln w="0"/>
                <a:solidFill>
                  <a:srgbClr val="C00000"/>
                </a:solidFill>
                <a:effectLst>
                  <a:outerShdw blurRad="38100" dist="19050" dir="2700000" algn="tl" rotWithShape="0">
                    <a:schemeClr val="dk1">
                      <a:alpha val="40000"/>
                    </a:schemeClr>
                  </a:outerShdw>
                </a:effectLst>
              </a:rPr>
              <a:t>An Italian man of African descent (a Moor).</a:t>
            </a:r>
          </a:p>
          <a:p>
            <a:endParaRPr lang="en-US" sz="3300" dirty="0">
              <a:ln w="0"/>
              <a:effectLst>
                <a:outerShdw blurRad="38100" dist="19050" dir="2700000" algn="tl" rotWithShape="0">
                  <a:schemeClr val="dk1">
                    <a:alpha val="40000"/>
                  </a:schemeClr>
                </a:outerShdw>
              </a:effectLst>
            </a:endParaRPr>
          </a:p>
          <a:p>
            <a:r>
              <a:rPr lang="en-US" sz="3300" b="0" cap="none" spc="0" dirty="0">
                <a:ln w="0"/>
                <a:solidFill>
                  <a:schemeClr val="tx1"/>
                </a:solidFill>
                <a:effectLst>
                  <a:outerShdw blurRad="38100" dist="19050" dir="2700000" algn="tl" rotWithShape="0">
                    <a:schemeClr val="dk1">
                      <a:alpha val="40000"/>
                    </a:schemeClr>
                  </a:outerShdw>
                </a:effectLst>
              </a:rPr>
              <a:t>From Venice. </a:t>
            </a:r>
          </a:p>
        </p:txBody>
      </p:sp>
      <p:pic>
        <p:nvPicPr>
          <p:cNvPr id="6" name="Picture 5">
            <a:extLst>
              <a:ext uri="{FF2B5EF4-FFF2-40B4-BE49-F238E27FC236}">
                <a16:creationId xmlns:a16="http://schemas.microsoft.com/office/drawing/2014/main" id="{C5E0DE62-E9D2-97B4-A074-7C7C4D1382B3}"/>
              </a:ext>
            </a:extLst>
          </p:cNvPr>
          <p:cNvPicPr>
            <a:picLocks noChangeAspect="1"/>
          </p:cNvPicPr>
          <p:nvPr/>
        </p:nvPicPr>
        <p:blipFill rotWithShape="1">
          <a:blip r:embed="rId3"/>
          <a:srcRect l="4103" t="1993" r="3055" b="11019"/>
          <a:stretch/>
        </p:blipFill>
        <p:spPr>
          <a:xfrm>
            <a:off x="9547448" y="1303732"/>
            <a:ext cx="2461243" cy="2897569"/>
          </a:xfrm>
          <a:prstGeom prst="rect">
            <a:avLst/>
          </a:prstGeom>
        </p:spPr>
      </p:pic>
      <p:sp>
        <p:nvSpPr>
          <p:cNvPr id="7" name="Rectangle 6">
            <a:extLst>
              <a:ext uri="{FF2B5EF4-FFF2-40B4-BE49-F238E27FC236}">
                <a16:creationId xmlns:a16="http://schemas.microsoft.com/office/drawing/2014/main" id="{1F4DDAFA-8D4D-E64B-3F96-57B82C75A5C3}"/>
              </a:ext>
            </a:extLst>
          </p:cNvPr>
          <p:cNvSpPr/>
          <p:nvPr/>
        </p:nvSpPr>
        <p:spPr>
          <a:xfrm>
            <a:off x="6280373" y="3114884"/>
            <a:ext cx="3127598" cy="1615827"/>
          </a:xfrm>
          <a:prstGeom prst="rect">
            <a:avLst/>
          </a:prstGeom>
          <a:noFill/>
        </p:spPr>
        <p:txBody>
          <a:bodyPr wrap="square" lIns="91440" tIns="45720" rIns="91440" bIns="45720">
            <a:spAutoFit/>
          </a:bodyPr>
          <a:lstStyle/>
          <a:p>
            <a:r>
              <a:rPr lang="en-US" sz="3300" b="0" cap="none" spc="0" dirty="0">
                <a:ln w="0"/>
                <a:solidFill>
                  <a:srgbClr val="C00000"/>
                </a:solidFill>
                <a:effectLst>
                  <a:outerShdw blurRad="38100" dist="19050" dir="2700000" algn="tl" rotWithShape="0">
                    <a:schemeClr val="dk1">
                      <a:alpha val="40000"/>
                    </a:schemeClr>
                  </a:outerShdw>
                </a:effectLst>
              </a:rPr>
              <a:t>A general in the Venetian army.</a:t>
            </a:r>
          </a:p>
          <a:p>
            <a:endParaRPr lang="en-US" sz="3300" dirty="0">
              <a:ln w="0"/>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0D8E79A1-07E7-611D-CFAA-DE05FF19EADA}"/>
              </a:ext>
            </a:extLst>
          </p:cNvPr>
          <p:cNvSpPr/>
          <p:nvPr/>
        </p:nvSpPr>
        <p:spPr>
          <a:xfrm>
            <a:off x="6238874" y="4457909"/>
            <a:ext cx="5769817" cy="2123658"/>
          </a:xfrm>
          <a:prstGeom prst="rect">
            <a:avLst/>
          </a:prstGeom>
          <a:noFill/>
        </p:spPr>
        <p:txBody>
          <a:bodyPr wrap="square" lIns="91440" tIns="45720" rIns="91440" bIns="45720">
            <a:spAutoFit/>
          </a:bodyPr>
          <a:lstStyle/>
          <a:p>
            <a:r>
              <a:rPr lang="en-US" sz="3300" dirty="0">
                <a:ln w="0"/>
                <a:effectLst>
                  <a:outerShdw blurRad="38100" dist="19050" dir="2700000" algn="tl" rotWithShape="0">
                    <a:schemeClr val="dk1">
                      <a:alpha val="40000"/>
                    </a:schemeClr>
                  </a:outerShdw>
                </a:effectLst>
              </a:rPr>
              <a:t>Leading the Venetian defence of the Island of Cyprus, which belongs to Venice.</a:t>
            </a:r>
            <a:endParaRPr lang="en-US" sz="3300" b="0" cap="none" spc="0" dirty="0">
              <a:ln w="0"/>
              <a:effectLst>
                <a:outerShdw blurRad="38100" dist="19050" dir="2700000" algn="tl" rotWithShape="0">
                  <a:schemeClr val="dk1">
                    <a:alpha val="40000"/>
                  </a:schemeClr>
                </a:outerShdw>
              </a:effectLst>
            </a:endParaRPr>
          </a:p>
          <a:p>
            <a:endParaRPr lang="en-US" sz="3300" dirty="0">
              <a:ln w="0"/>
              <a:effectLst>
                <a:outerShdw blurRad="38100" dist="19050" dir="2700000" algn="tl" rotWithShape="0">
                  <a:schemeClr val="dk1">
                    <a:alpha val="40000"/>
                  </a:schemeClr>
                </a:outerShdw>
              </a:effectLst>
            </a:endParaRPr>
          </a:p>
        </p:txBody>
      </p:sp>
      <p:pic>
        <p:nvPicPr>
          <p:cNvPr id="13" name="Picture 12">
            <a:extLst>
              <a:ext uri="{FF2B5EF4-FFF2-40B4-BE49-F238E27FC236}">
                <a16:creationId xmlns:a16="http://schemas.microsoft.com/office/drawing/2014/main" id="{2CFAD669-C757-331C-D794-1942381CA274}"/>
              </a:ext>
            </a:extLst>
          </p:cNvPr>
          <p:cNvPicPr>
            <a:picLocks noChangeAspect="1"/>
          </p:cNvPicPr>
          <p:nvPr/>
        </p:nvPicPr>
        <p:blipFill>
          <a:blip r:embed="rId4"/>
          <a:stretch>
            <a:fillRect/>
          </a:stretch>
        </p:blipFill>
        <p:spPr>
          <a:xfrm>
            <a:off x="4871937" y="37325"/>
            <a:ext cx="7193903" cy="4328535"/>
          </a:xfrm>
          <a:prstGeom prst="rect">
            <a:avLst/>
          </a:prstGeom>
        </p:spPr>
      </p:pic>
      <p:sp>
        <p:nvSpPr>
          <p:cNvPr id="14" name="Rectangle 13">
            <a:extLst>
              <a:ext uri="{FF2B5EF4-FFF2-40B4-BE49-F238E27FC236}">
                <a16:creationId xmlns:a16="http://schemas.microsoft.com/office/drawing/2014/main" id="{C185C4F6-837F-F7B0-EFB3-DCE9A8DE7E7B}"/>
              </a:ext>
            </a:extLst>
          </p:cNvPr>
          <p:cNvSpPr/>
          <p:nvPr/>
        </p:nvSpPr>
        <p:spPr>
          <a:xfrm>
            <a:off x="0" y="-9331"/>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2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D3489D-F0B6-8C4C-3386-241049465DDC}"/>
              </a:ext>
            </a:extLst>
          </p:cNvPr>
          <p:cNvPicPr>
            <a:picLocks noChangeAspect="1"/>
          </p:cNvPicPr>
          <p:nvPr/>
        </p:nvPicPr>
        <p:blipFill>
          <a:blip r:embed="rId2"/>
          <a:stretch>
            <a:fillRect/>
          </a:stretch>
        </p:blipFill>
        <p:spPr>
          <a:xfrm>
            <a:off x="1174418" y="1427630"/>
            <a:ext cx="4163929" cy="5206435"/>
          </a:xfrm>
          <a:prstGeom prst="rect">
            <a:avLst/>
          </a:prstGeom>
        </p:spPr>
      </p:pic>
      <p:sp>
        <p:nvSpPr>
          <p:cNvPr id="2" name="Title 1">
            <a:extLst>
              <a:ext uri="{FF2B5EF4-FFF2-40B4-BE49-F238E27FC236}">
                <a16:creationId xmlns:a16="http://schemas.microsoft.com/office/drawing/2014/main" id="{F0E790EE-F554-122F-2B4F-B4FE8175307E}"/>
              </a:ext>
            </a:extLst>
          </p:cNvPr>
          <p:cNvSpPr>
            <a:spLocks noGrp="1"/>
          </p:cNvSpPr>
          <p:nvPr>
            <p:ph type="title"/>
          </p:nvPr>
        </p:nvSpPr>
        <p:spPr>
          <a:xfrm>
            <a:off x="952500" y="375443"/>
            <a:ext cx="10515600" cy="1325563"/>
          </a:xfrm>
        </p:spPr>
        <p:txBody>
          <a:bodyPr/>
          <a:lstStyle/>
          <a:p>
            <a:r>
              <a:rPr lang="en-US" dirty="0"/>
              <a:t>Who is Desdemona?</a:t>
            </a:r>
            <a:endParaRPr lang="en-GB" dirty="0"/>
          </a:p>
        </p:txBody>
      </p:sp>
      <p:sp>
        <p:nvSpPr>
          <p:cNvPr id="3" name="Content Placeholder 2">
            <a:extLst>
              <a:ext uri="{FF2B5EF4-FFF2-40B4-BE49-F238E27FC236}">
                <a16:creationId xmlns:a16="http://schemas.microsoft.com/office/drawing/2014/main" id="{28CC80AC-5D10-CB6A-C392-D909AAB962FA}"/>
              </a:ext>
            </a:extLst>
          </p:cNvPr>
          <p:cNvSpPr>
            <a:spLocks noGrp="1"/>
          </p:cNvSpPr>
          <p:nvPr>
            <p:ph idx="1"/>
          </p:nvPr>
        </p:nvSpPr>
        <p:spPr>
          <a:xfrm>
            <a:off x="6096000" y="1576387"/>
            <a:ext cx="5743575" cy="5133182"/>
          </a:xfrm>
        </p:spPr>
        <p:txBody>
          <a:bodyPr>
            <a:normAutofit fontScale="85000" lnSpcReduction="20000"/>
          </a:bodyPr>
          <a:lstStyle/>
          <a:p>
            <a:pPr marL="0" indent="0">
              <a:buNone/>
            </a:pPr>
            <a:r>
              <a:rPr lang="en-US" dirty="0"/>
              <a:t>Othello’s wife (recently married).</a:t>
            </a:r>
          </a:p>
          <a:p>
            <a:pPr marL="0" indent="0">
              <a:buNone/>
            </a:pPr>
            <a:endParaRPr lang="en-US" dirty="0"/>
          </a:p>
          <a:p>
            <a:pPr marL="0" indent="0">
              <a:buNone/>
            </a:pPr>
            <a:r>
              <a:rPr lang="en-US" dirty="0"/>
              <a:t>Known for her beauty and the rich family she belongs to in Venice.</a:t>
            </a:r>
          </a:p>
          <a:p>
            <a:pPr marL="0" indent="0">
              <a:buNone/>
            </a:pPr>
            <a:endParaRPr lang="en-US" dirty="0"/>
          </a:p>
          <a:p>
            <a:pPr marL="0" indent="0">
              <a:buNone/>
            </a:pPr>
            <a:r>
              <a:rPr lang="en-US" dirty="0"/>
              <a:t>Her father was unhappy with the marriage. </a:t>
            </a:r>
          </a:p>
          <a:p>
            <a:pPr marL="0" indent="0">
              <a:buNone/>
            </a:pPr>
            <a:endParaRPr lang="en-US" dirty="0"/>
          </a:p>
          <a:p>
            <a:pPr marL="0" indent="0">
              <a:buNone/>
            </a:pPr>
            <a:r>
              <a:rPr lang="en-US" dirty="0">
                <a:solidFill>
                  <a:srgbClr val="C00000"/>
                </a:solidFill>
              </a:rPr>
              <a:t>Why do you think this might be?</a:t>
            </a:r>
          </a:p>
          <a:p>
            <a:pPr marL="0" indent="0">
              <a:buNone/>
            </a:pPr>
            <a:endParaRPr lang="en-US" dirty="0">
              <a:solidFill>
                <a:srgbClr val="C00000"/>
              </a:solidFill>
            </a:endParaRPr>
          </a:p>
          <a:p>
            <a:pPr marL="0" indent="0">
              <a:buNone/>
            </a:pPr>
            <a:r>
              <a:rPr lang="en-US" dirty="0"/>
              <a:t>Othello will end up murdering her, convinced she is having an affair </a:t>
            </a:r>
            <a:r>
              <a:rPr lang="en-US" dirty="0">
                <a:solidFill>
                  <a:srgbClr val="C00000"/>
                </a:solidFill>
              </a:rPr>
              <a:t>(she isn’t). </a:t>
            </a:r>
          </a:p>
          <a:p>
            <a:pPr marL="0" indent="0">
              <a:buNone/>
            </a:pPr>
            <a:endParaRPr lang="en-US" dirty="0">
              <a:solidFill>
                <a:srgbClr val="C00000"/>
              </a:solidFill>
            </a:endParaRPr>
          </a:p>
          <a:p>
            <a:pPr marL="0" indent="0">
              <a:buNone/>
            </a:pPr>
            <a:r>
              <a:rPr lang="en-US" dirty="0">
                <a:solidFill>
                  <a:srgbClr val="C00000"/>
                </a:solidFill>
              </a:rPr>
              <a:t>Why do you think this play is known as </a:t>
            </a:r>
            <a:r>
              <a:rPr lang="en-US" b="1" dirty="0">
                <a:solidFill>
                  <a:srgbClr val="C00000"/>
                </a:solidFill>
              </a:rPr>
              <a:t>a tragedy</a:t>
            </a:r>
            <a:r>
              <a:rPr lang="en-US" dirty="0">
                <a:solidFill>
                  <a:srgbClr val="C00000"/>
                </a:solidFill>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Rectangle 4">
            <a:extLst>
              <a:ext uri="{FF2B5EF4-FFF2-40B4-BE49-F238E27FC236}">
                <a16:creationId xmlns:a16="http://schemas.microsoft.com/office/drawing/2014/main" id="{E91C3D98-39C7-DECA-6066-877F5B98A9FD}"/>
              </a:ext>
            </a:extLst>
          </p:cNvPr>
          <p:cNvSpPr/>
          <p:nvPr/>
        </p:nvSpPr>
        <p:spPr>
          <a:xfrm>
            <a:off x="2099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05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7DD8F-D696-B9FA-0C8F-7172EFF938FA}"/>
              </a:ext>
            </a:extLst>
          </p:cNvPr>
          <p:cNvPicPr>
            <a:picLocks noChangeAspect="1"/>
          </p:cNvPicPr>
          <p:nvPr/>
        </p:nvPicPr>
        <p:blipFill>
          <a:blip r:embed="rId2"/>
          <a:stretch>
            <a:fillRect/>
          </a:stretch>
        </p:blipFill>
        <p:spPr>
          <a:xfrm>
            <a:off x="674712" y="1415108"/>
            <a:ext cx="3761558" cy="5175953"/>
          </a:xfrm>
          <a:prstGeom prst="rect">
            <a:avLst/>
          </a:prstGeom>
        </p:spPr>
      </p:pic>
      <p:sp>
        <p:nvSpPr>
          <p:cNvPr id="2" name="Title 1">
            <a:extLst>
              <a:ext uri="{FF2B5EF4-FFF2-40B4-BE49-F238E27FC236}">
                <a16:creationId xmlns:a16="http://schemas.microsoft.com/office/drawing/2014/main" id="{E64199AF-64A5-259D-AF55-34D93871C4F7}"/>
              </a:ext>
            </a:extLst>
          </p:cNvPr>
          <p:cNvSpPr>
            <a:spLocks noGrp="1"/>
          </p:cNvSpPr>
          <p:nvPr>
            <p:ph type="title"/>
          </p:nvPr>
        </p:nvSpPr>
        <p:spPr/>
        <p:txBody>
          <a:bodyPr/>
          <a:lstStyle/>
          <a:p>
            <a:r>
              <a:rPr lang="en-US" dirty="0">
                <a:cs typeface="Times New Roman" panose="02020603050405020304" pitchFamily="18" charset="0"/>
              </a:rPr>
              <a:t>Who is Iago?</a:t>
            </a:r>
            <a:endParaRPr lang="en-GB"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AA8E101C-28E3-F89B-F9D7-82FACA11C091}"/>
              </a:ext>
            </a:extLst>
          </p:cNvPr>
          <p:cNvSpPr>
            <a:spLocks noGrp="1"/>
          </p:cNvSpPr>
          <p:nvPr>
            <p:ph idx="1"/>
          </p:nvPr>
        </p:nvSpPr>
        <p:spPr>
          <a:xfrm>
            <a:off x="4938712" y="1411526"/>
            <a:ext cx="5114925" cy="5179535"/>
          </a:xfrm>
        </p:spPr>
        <p:txBody>
          <a:bodyPr>
            <a:normAutofit fontScale="85000" lnSpcReduction="10000"/>
          </a:bodyPr>
          <a:lstStyle/>
          <a:p>
            <a:pPr marL="0" indent="0">
              <a:buNone/>
            </a:pPr>
            <a:r>
              <a:rPr lang="en-US" dirty="0"/>
              <a:t>Othello’s </a:t>
            </a:r>
            <a:r>
              <a:rPr lang="en-US" dirty="0">
                <a:solidFill>
                  <a:srgbClr val="C00000"/>
                </a:solidFill>
              </a:rPr>
              <a:t>lieutenant</a:t>
            </a:r>
            <a:r>
              <a:rPr lang="en-US" dirty="0"/>
              <a:t> for the last few years.</a:t>
            </a:r>
          </a:p>
          <a:p>
            <a:pPr marL="0" indent="0">
              <a:buNone/>
            </a:pPr>
            <a:endParaRPr lang="en-US" dirty="0"/>
          </a:p>
          <a:p>
            <a:pPr marL="0" indent="0">
              <a:buNone/>
            </a:pPr>
            <a:r>
              <a:rPr lang="en-US" dirty="0"/>
              <a:t>Is </a:t>
            </a:r>
            <a:r>
              <a:rPr lang="en-US" dirty="0">
                <a:solidFill>
                  <a:srgbClr val="C00000"/>
                </a:solidFill>
              </a:rPr>
              <a:t>angry</a:t>
            </a:r>
            <a:r>
              <a:rPr lang="en-US" dirty="0"/>
              <a:t> that he does not get promoted. Instead, Othello promoted his other lieutenant, </a:t>
            </a:r>
            <a:r>
              <a:rPr lang="en-US" dirty="0">
                <a:solidFill>
                  <a:srgbClr val="C00000"/>
                </a:solidFill>
              </a:rPr>
              <a:t>Michael Cassio</a:t>
            </a:r>
            <a:r>
              <a:rPr lang="en-US" dirty="0"/>
              <a:t>.</a:t>
            </a:r>
          </a:p>
          <a:p>
            <a:pPr marL="0" indent="0">
              <a:buNone/>
            </a:pPr>
            <a:endParaRPr lang="en-US" dirty="0"/>
          </a:p>
          <a:p>
            <a:pPr marL="0" indent="0">
              <a:buNone/>
            </a:pPr>
            <a:r>
              <a:rPr lang="en-US" dirty="0"/>
              <a:t>Iago’s wife (Emilia) is a close friend / servant of Othello’s wife, Desdemona.</a:t>
            </a:r>
          </a:p>
          <a:p>
            <a:pPr marL="0" indent="0">
              <a:buNone/>
            </a:pPr>
            <a:endParaRPr lang="en-US" dirty="0"/>
          </a:p>
          <a:p>
            <a:pPr marL="0" indent="0">
              <a:buNone/>
            </a:pPr>
            <a:r>
              <a:rPr lang="en-US" dirty="0"/>
              <a:t>Iago convinces Othello that </a:t>
            </a:r>
            <a:r>
              <a:rPr lang="en-US" dirty="0">
                <a:solidFill>
                  <a:srgbClr val="C00000"/>
                </a:solidFill>
              </a:rPr>
              <a:t>Desdemona is having an affair with Michael Cassio</a:t>
            </a:r>
            <a:r>
              <a:rPr lang="en-US" dirty="0"/>
              <a:t>, ending in Othello murdering her.</a:t>
            </a:r>
          </a:p>
          <a:p>
            <a:pPr marL="0" indent="0">
              <a:buNone/>
            </a:pPr>
            <a:endParaRPr lang="en-US" dirty="0"/>
          </a:p>
          <a:p>
            <a:pPr marL="0" indent="0">
              <a:buNone/>
            </a:pPr>
            <a:endParaRPr lang="en-GB" dirty="0"/>
          </a:p>
        </p:txBody>
      </p:sp>
      <p:sp>
        <p:nvSpPr>
          <p:cNvPr id="6" name="Arrow: Right 5">
            <a:extLst>
              <a:ext uri="{FF2B5EF4-FFF2-40B4-BE49-F238E27FC236}">
                <a16:creationId xmlns:a16="http://schemas.microsoft.com/office/drawing/2014/main" id="{0419F3AE-9611-4E40-9722-AB4D058D9C6B}"/>
              </a:ext>
            </a:extLst>
          </p:cNvPr>
          <p:cNvSpPr/>
          <p:nvPr/>
        </p:nvSpPr>
        <p:spPr>
          <a:xfrm>
            <a:off x="9920287" y="4076699"/>
            <a:ext cx="533400" cy="4000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DE9043F-570E-EB9B-FAF1-5AA93EE2CD50}"/>
              </a:ext>
            </a:extLst>
          </p:cNvPr>
          <p:cNvSpPr txBox="1"/>
          <p:nvPr/>
        </p:nvSpPr>
        <p:spPr>
          <a:xfrm>
            <a:off x="10534650" y="3953559"/>
            <a:ext cx="1638300" cy="646331"/>
          </a:xfrm>
          <a:prstGeom prst="rect">
            <a:avLst/>
          </a:prstGeom>
          <a:noFill/>
        </p:spPr>
        <p:txBody>
          <a:bodyPr wrap="square" rtlCol="0">
            <a:spAutoFit/>
          </a:bodyPr>
          <a:lstStyle/>
          <a:p>
            <a:r>
              <a:rPr lang="en-US" dirty="0">
                <a:solidFill>
                  <a:srgbClr val="C00000"/>
                </a:solidFill>
              </a:rPr>
              <a:t>Why might this be significant?</a:t>
            </a:r>
            <a:endParaRPr lang="en-GB" dirty="0">
              <a:solidFill>
                <a:srgbClr val="C00000"/>
              </a:solidFill>
            </a:endParaRPr>
          </a:p>
        </p:txBody>
      </p:sp>
      <p:sp>
        <p:nvSpPr>
          <p:cNvPr id="8" name="Rectangle 7">
            <a:extLst>
              <a:ext uri="{FF2B5EF4-FFF2-40B4-BE49-F238E27FC236}">
                <a16:creationId xmlns:a16="http://schemas.microsoft.com/office/drawing/2014/main" id="{97790BE4-60EC-EC87-BE47-7208CFFD04EE}"/>
              </a:ext>
            </a:extLst>
          </p:cNvPr>
          <p:cNvSpPr/>
          <p:nvPr/>
        </p:nvSpPr>
        <p:spPr>
          <a:xfrm>
            <a:off x="4676776" y="5829300"/>
            <a:ext cx="261936" cy="123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FB5F98-F15D-63DF-B4AC-4BDE5800F4D3}"/>
              </a:ext>
            </a:extLst>
          </p:cNvPr>
          <p:cNvSpPr/>
          <p:nvPr/>
        </p:nvSpPr>
        <p:spPr>
          <a:xfrm>
            <a:off x="4595812" y="3709986"/>
            <a:ext cx="123825" cy="224313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64E4A33-091B-411F-B7F1-D7661FC6649C}"/>
              </a:ext>
            </a:extLst>
          </p:cNvPr>
          <p:cNvSpPr/>
          <p:nvPr/>
        </p:nvSpPr>
        <p:spPr>
          <a:xfrm>
            <a:off x="4595812" y="3709987"/>
            <a:ext cx="3869532" cy="123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9023D29D-E38A-4556-9E2C-FE95844AE9C4}"/>
              </a:ext>
            </a:extLst>
          </p:cNvPr>
          <p:cNvSpPr/>
          <p:nvPr/>
        </p:nvSpPr>
        <p:spPr>
          <a:xfrm rot="16200000">
            <a:off x="8208168" y="3352798"/>
            <a:ext cx="314325" cy="4000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286318C-440E-1166-E900-5B37A140F2DE}"/>
              </a:ext>
            </a:extLst>
          </p:cNvPr>
          <p:cNvSpPr/>
          <p:nvPr/>
        </p:nvSpPr>
        <p:spPr>
          <a:xfrm>
            <a:off x="0" y="4955"/>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8A42-9572-383A-73EE-40E1A3B08DDC}"/>
              </a:ext>
            </a:extLst>
          </p:cNvPr>
          <p:cNvSpPr>
            <a:spLocks noGrp="1"/>
          </p:cNvSpPr>
          <p:nvPr>
            <p:ph type="title"/>
          </p:nvPr>
        </p:nvSpPr>
        <p:spPr/>
        <p:txBody>
          <a:bodyPr/>
          <a:lstStyle/>
          <a:p>
            <a:r>
              <a:rPr lang="en-US" dirty="0"/>
              <a:t>Worksheet task</a:t>
            </a:r>
            <a:endParaRPr lang="en-GB" dirty="0"/>
          </a:p>
        </p:txBody>
      </p:sp>
      <p:sp>
        <p:nvSpPr>
          <p:cNvPr id="3" name="Content Placeholder 2">
            <a:extLst>
              <a:ext uri="{FF2B5EF4-FFF2-40B4-BE49-F238E27FC236}">
                <a16:creationId xmlns:a16="http://schemas.microsoft.com/office/drawing/2014/main" id="{AF339A6D-E845-F25C-1E95-42D09A7C2322}"/>
              </a:ext>
            </a:extLst>
          </p:cNvPr>
          <p:cNvSpPr>
            <a:spLocks noGrp="1"/>
          </p:cNvSpPr>
          <p:nvPr>
            <p:ph idx="1"/>
          </p:nvPr>
        </p:nvSpPr>
        <p:spPr>
          <a:xfrm>
            <a:off x="838200" y="1690688"/>
            <a:ext cx="3872696" cy="4351338"/>
          </a:xfrm>
        </p:spPr>
        <p:txBody>
          <a:bodyPr>
            <a:normAutofit lnSpcReduction="10000"/>
          </a:bodyPr>
          <a:lstStyle/>
          <a:p>
            <a:pPr marL="0" indent="0">
              <a:buNone/>
            </a:pPr>
            <a:r>
              <a:rPr lang="en-US" dirty="0">
                <a:solidFill>
                  <a:srgbClr val="C00000"/>
                </a:solidFill>
              </a:rPr>
              <a:t>Using all the information we have been talking about, complete each section of the worksheet.</a:t>
            </a:r>
          </a:p>
          <a:p>
            <a:pPr marL="0" indent="0">
              <a:buNone/>
            </a:pPr>
            <a:endParaRPr lang="en-US" dirty="0"/>
          </a:p>
          <a:p>
            <a:pPr marL="0" indent="0">
              <a:buNone/>
            </a:pPr>
            <a:r>
              <a:rPr lang="en-GB" dirty="0"/>
              <a:t>Start with Iago, then move on to Desdemona, and finish with Othello.</a:t>
            </a:r>
          </a:p>
          <a:p>
            <a:pPr marL="0" indent="0">
              <a:buNone/>
            </a:pPr>
            <a:endParaRPr lang="en-GB" dirty="0"/>
          </a:p>
          <a:p>
            <a:pPr marL="0" indent="0">
              <a:buNone/>
            </a:pPr>
            <a:r>
              <a:rPr lang="en-GB" dirty="0"/>
              <a:t>Stuck? Just ask </a:t>
            </a:r>
            <a:r>
              <a:rPr lang="en-GB" dirty="0">
                <a:sym typeface="Wingdings" panose="05000000000000000000" pitchFamily="2" charset="2"/>
              </a:rPr>
              <a:t></a:t>
            </a:r>
            <a:endParaRPr lang="en-GB" dirty="0"/>
          </a:p>
        </p:txBody>
      </p:sp>
      <p:pic>
        <p:nvPicPr>
          <p:cNvPr id="5" name="Picture 4">
            <a:extLst>
              <a:ext uri="{FF2B5EF4-FFF2-40B4-BE49-F238E27FC236}">
                <a16:creationId xmlns:a16="http://schemas.microsoft.com/office/drawing/2014/main" id="{7EE63565-822C-C2D7-0400-A1C354A980ED}"/>
              </a:ext>
            </a:extLst>
          </p:cNvPr>
          <p:cNvPicPr>
            <a:picLocks noChangeAspect="1"/>
          </p:cNvPicPr>
          <p:nvPr/>
        </p:nvPicPr>
        <p:blipFill>
          <a:blip r:embed="rId2"/>
          <a:stretch>
            <a:fillRect/>
          </a:stretch>
        </p:blipFill>
        <p:spPr>
          <a:xfrm>
            <a:off x="4896090" y="1779608"/>
            <a:ext cx="6867645" cy="3863050"/>
          </a:xfrm>
          <a:prstGeom prst="rect">
            <a:avLst/>
          </a:prstGeom>
          <a:ln w="38100">
            <a:solidFill>
              <a:schemeClr val="tx1"/>
            </a:solidFill>
          </a:ln>
        </p:spPr>
      </p:pic>
      <p:sp>
        <p:nvSpPr>
          <p:cNvPr id="6" name="Rectangle 5">
            <a:extLst>
              <a:ext uri="{FF2B5EF4-FFF2-40B4-BE49-F238E27FC236}">
                <a16:creationId xmlns:a16="http://schemas.microsoft.com/office/drawing/2014/main" id="{7CCA20BD-C1F4-7057-B445-B9696DB021AD}"/>
              </a:ext>
            </a:extLst>
          </p:cNvPr>
          <p:cNvSpPr/>
          <p:nvPr/>
        </p:nvSpPr>
        <p:spPr>
          <a:xfrm>
            <a:off x="1905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546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D418-93C3-495D-116A-C9380FA643B8}"/>
              </a:ext>
            </a:extLst>
          </p:cNvPr>
          <p:cNvSpPr>
            <a:spLocks noGrp="1"/>
          </p:cNvSpPr>
          <p:nvPr>
            <p:ph type="title"/>
          </p:nvPr>
        </p:nvSpPr>
        <p:spPr/>
        <p:txBody>
          <a:bodyPr/>
          <a:lstStyle/>
          <a:p>
            <a:r>
              <a:rPr lang="en-US" dirty="0">
                <a:solidFill>
                  <a:srgbClr val="C00000"/>
                </a:solidFill>
              </a:rPr>
              <a:t>Written task	</a:t>
            </a:r>
            <a:endParaRPr lang="en-GB" dirty="0">
              <a:solidFill>
                <a:srgbClr val="C00000"/>
              </a:solidFill>
            </a:endParaRPr>
          </a:p>
        </p:txBody>
      </p:sp>
      <p:sp>
        <p:nvSpPr>
          <p:cNvPr id="3" name="Content Placeholder 2">
            <a:extLst>
              <a:ext uri="{FF2B5EF4-FFF2-40B4-BE49-F238E27FC236}">
                <a16:creationId xmlns:a16="http://schemas.microsoft.com/office/drawing/2014/main" id="{3ED13458-3F9A-A0E9-B651-B27736F3954B}"/>
              </a:ext>
            </a:extLst>
          </p:cNvPr>
          <p:cNvSpPr>
            <a:spLocks noGrp="1"/>
          </p:cNvSpPr>
          <p:nvPr>
            <p:ph idx="1"/>
          </p:nvPr>
        </p:nvSpPr>
        <p:spPr/>
        <p:txBody>
          <a:bodyPr>
            <a:normAutofit/>
          </a:bodyPr>
          <a:lstStyle/>
          <a:p>
            <a:pPr marL="514350" indent="-514350">
              <a:buAutoNum type="arabicPeriod"/>
            </a:pPr>
            <a:r>
              <a:rPr lang="en-US" sz="3300" dirty="0"/>
              <a:t>Explain what it means when a play is described as a </a:t>
            </a:r>
            <a:r>
              <a:rPr lang="en-US" sz="3300" b="1" dirty="0"/>
              <a:t>tragedy</a:t>
            </a:r>
            <a:r>
              <a:rPr lang="en-US" sz="3300" dirty="0"/>
              <a:t>.</a:t>
            </a:r>
          </a:p>
          <a:p>
            <a:pPr marL="0" indent="0">
              <a:buNone/>
            </a:pPr>
            <a:r>
              <a:rPr lang="en-US" sz="3300" dirty="0"/>
              <a:t>	</a:t>
            </a:r>
          </a:p>
          <a:p>
            <a:pPr marL="0" indent="0">
              <a:buNone/>
            </a:pPr>
            <a:r>
              <a:rPr lang="en-US" sz="3300" i="1" dirty="0"/>
              <a:t>	</a:t>
            </a:r>
            <a:r>
              <a:rPr lang="en-US" sz="3300" i="1" dirty="0">
                <a:solidFill>
                  <a:srgbClr val="C00000"/>
                </a:solidFill>
              </a:rPr>
              <a:t>A tragic play is a play where…</a:t>
            </a:r>
          </a:p>
          <a:p>
            <a:pPr marL="0" indent="0">
              <a:buNone/>
            </a:pPr>
            <a:endParaRPr lang="en-US" sz="3300" dirty="0"/>
          </a:p>
          <a:p>
            <a:pPr marL="514350" indent="-514350">
              <a:buAutoNum type="arabicPeriod" startAt="2"/>
            </a:pPr>
            <a:r>
              <a:rPr lang="en-US" sz="3300" dirty="0"/>
              <a:t>Explain why Othello is a good example of a </a:t>
            </a:r>
            <a:r>
              <a:rPr lang="en-US" sz="3300" b="1" dirty="0"/>
              <a:t>tragedy</a:t>
            </a:r>
            <a:r>
              <a:rPr lang="en-US" sz="3300" dirty="0"/>
              <a:t>.</a:t>
            </a:r>
          </a:p>
          <a:p>
            <a:pPr marL="457200" lvl="1" indent="0">
              <a:buNone/>
            </a:pPr>
            <a:r>
              <a:rPr lang="en-US" sz="3300" dirty="0"/>
              <a:t>	</a:t>
            </a:r>
          </a:p>
          <a:p>
            <a:pPr marL="457200" lvl="1" indent="0">
              <a:buNone/>
            </a:pPr>
            <a:r>
              <a:rPr lang="en-US" sz="3300" i="1" dirty="0"/>
              <a:t>	</a:t>
            </a:r>
            <a:r>
              <a:rPr lang="en-US" sz="3300" i="1" dirty="0">
                <a:solidFill>
                  <a:srgbClr val="C00000"/>
                </a:solidFill>
              </a:rPr>
              <a:t>Othello is a good example of a tragedy because…</a:t>
            </a:r>
            <a:endParaRPr lang="en-US" sz="3300" dirty="0">
              <a:solidFill>
                <a:srgbClr val="C00000"/>
              </a:solidFill>
            </a:endParaRPr>
          </a:p>
        </p:txBody>
      </p:sp>
      <p:sp>
        <p:nvSpPr>
          <p:cNvPr id="4" name="Rectangle 3">
            <a:extLst>
              <a:ext uri="{FF2B5EF4-FFF2-40B4-BE49-F238E27FC236}">
                <a16:creationId xmlns:a16="http://schemas.microsoft.com/office/drawing/2014/main" id="{EEAF5E71-ABFB-DA5A-F524-28BE182F0165}"/>
              </a:ext>
            </a:extLst>
          </p:cNvPr>
          <p:cNvSpPr/>
          <p:nvPr/>
        </p:nvSpPr>
        <p:spPr>
          <a:xfrm>
            <a:off x="1905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7263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803</Words>
  <Application>Microsoft Office PowerPoint</Application>
  <PresentationFormat>Widescreen</PresentationFormat>
  <Paragraphs>143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Berlin Sans FB</vt:lpstr>
      <vt:lpstr>Office Theme</vt:lpstr>
      <vt:lpstr>Quick quiz </vt:lpstr>
      <vt:lpstr>Quick quiz </vt:lpstr>
      <vt:lpstr>What is Othello about?</vt:lpstr>
      <vt:lpstr>What’s the play’s full name?</vt:lpstr>
      <vt:lpstr>Who is Othello?</vt:lpstr>
      <vt:lpstr>Who is Desdemona?</vt:lpstr>
      <vt:lpstr>Who is Iago?</vt:lpstr>
      <vt:lpstr>Worksheet task</vt:lpstr>
      <vt:lpstr>Written task </vt:lpstr>
      <vt:lpstr>Quick quiz </vt:lpstr>
      <vt:lpstr>Quick quiz </vt:lpstr>
      <vt:lpstr>What is Othello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46</cp:revision>
  <cp:lastPrinted>2022-09-05T16:44:02Z</cp:lastPrinted>
  <dcterms:created xsi:type="dcterms:W3CDTF">2022-09-01T20:12:44Z</dcterms:created>
  <dcterms:modified xsi:type="dcterms:W3CDTF">2022-09-12T16:51:29Z</dcterms:modified>
</cp:coreProperties>
</file>