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49F28-07FD-4EFE-9E80-747043F1E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D44F-D79F-E94E-C0C7-376A155B7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6C7E-3FD7-B760-DE54-974CC2F6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6CF02-1C3D-FB59-BE2C-C1DB2B3A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040D8-22F2-5615-6F66-15C439E1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7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E119-3CE2-3CA8-EE76-ADABA5A3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030FC-728F-D0B0-A2C9-7940E08FF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78E40-628A-6FBA-CCBC-720045BE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C6D92-6488-6DFF-DBD3-2F5CAEE3B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10A2E-843B-F70A-7A91-2C4AE1A5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5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78AD6-33DE-6AF7-3BA0-EEE8EC2895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90EED-3C11-0274-A80D-ADCE20E10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5103C-9C77-D4AA-2753-01B11C47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DB8A6-479C-C79D-48B2-C5CD91CA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7E1CC-0DC0-BFF4-257F-0E105217F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1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05DF-34C4-58FC-9176-DE254114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8309D-BB48-DE93-8D95-EA6E160A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DCEDF-4A24-4AE9-109B-99A80B58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76F12-7084-DADD-1E18-24FC58335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87B4C-1EFB-C97C-7906-02EADD69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2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5192-AD59-2A8C-3567-88348F2C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93E0F-E8B4-988C-94E9-4697316A9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DD97F-3288-41CE-D074-263CE2D3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3F525-02E4-0908-6707-1946EC30F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13B68-2ED2-680B-935A-37126628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8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61DD-D42A-D69E-8365-5AD876DD2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3DE41-4E11-4075-409A-B69E7D1E7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242B7-AE1A-9477-A0BD-DFE9A9B3A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1898D-F766-6603-A934-DC5181F0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FBA4E-EC45-72E6-9FEB-25F687E4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16B8F-ABD2-4059-5736-71826D9C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29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E3862-61A2-6A1B-7449-0AF987C0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29B7F-6A4D-42E1-AFF3-2DFCCF4AB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40FC0-21AA-229B-967D-C8A04392E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C5BECF-A526-E070-2239-106285745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80C81E-0E87-3BEE-C70A-B191689B8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B769AF-599E-3D0D-EBB6-EB5D8481A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72AE70-B4FE-D987-B2EB-2029111E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40FF32-109F-14B8-45B5-C92627DA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04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3E3E-89A8-96CE-628E-4B3E606F3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E45565-B321-3A9B-064D-E7DEDAB79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C69319-090C-7302-4631-D1EF0B6F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C70E4-0A50-942A-1ACE-67AF5448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3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831EA4-A539-ECF6-4BF1-2E98FD38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F0CA1-05DF-4ADB-83E1-36411D0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DAA32F-A171-FC0B-344B-437CD021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73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E6CB-D083-921D-E13D-CC08A031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F3F47-5374-E192-D1D3-C326C2ADE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A2D63-7DDE-3407-678F-3503175DB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8AEA8-8C4D-B2D4-621B-319D9C4E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9D049-E771-D68E-198F-78E51F15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937B4-FE85-A610-76EE-2596A3F8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34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C403F-7831-75C3-FDCA-817D1C03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627EF5-0A74-1C97-277D-363E24A0A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3DF71-9ABA-68F6-AFEE-EEE4659B1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BC7B8-74F1-F1D8-F072-1A026994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C830F-E521-8DE9-6BBB-8C48A3AB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64E0B-4377-8735-0C32-F69CBC3F2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8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D4C31-F24A-350F-F65B-17AECD39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E5307-2AE6-3718-2FB8-BFDA84235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00A87-E15C-4509-EBCC-28EB1DB90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3363E-6C19-4DA1-BA8A-D1756D88963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F01D5-827D-006D-E845-07978C95F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687B8-BCCE-FB62-3585-C830ECC84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DC714-3972-46ED-BC0F-AD8F2AF1C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09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B17AB9-82A6-EE11-4A6D-CC75E79EDEFB}"/>
              </a:ext>
            </a:extLst>
          </p:cNvPr>
          <p:cNvSpPr txBox="1"/>
          <p:nvPr/>
        </p:nvSpPr>
        <p:spPr>
          <a:xfrm>
            <a:off x="109635" y="112707"/>
            <a:ext cx="6097554" cy="6632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setting of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Who are the main characters in Act 1 of Othello and what are their roles?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How does Iago manipulate Roderigo in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imagery of the "green-eyed monster" in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Why does Othello choose Cassio as his lieutenant instead of Iago?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How does Brabantio react when he finds out that Othello has married his daughter, Desdemona?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handkerchief in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How does Othello's race play a role in the events of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theme of jealousy in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Duke of Venice's role in Act 1 of Othello?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377B38-8C47-7634-7E84-A3C0BBAF38BA}"/>
              </a:ext>
            </a:extLst>
          </p:cNvPr>
          <p:cNvSpPr txBox="1"/>
          <p:nvPr/>
        </p:nvSpPr>
        <p:spPr>
          <a:xfrm>
            <a:off x="6207189" y="112707"/>
            <a:ext cx="6097554" cy="6632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setting of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Who are the main characters in Act 1 of Othello and what are their roles?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How does Iago manipulate Roderigo in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imagery of the "green-eyed monster" in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Why does Othello choose Cassio as his lieutenant instead of Iago?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How does Brabantio react when he finds out that Othello has married his daughter, Desdemona?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handkerchief in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How does Othello's race play a role in the events of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theme of jealousy in Act 1 of Othello?</a:t>
            </a:r>
          </a:p>
          <a:p>
            <a:pPr algn="l">
              <a:buFont typeface="+mj-lt"/>
              <a:buAutoNum type="arabicPeriod"/>
            </a:pPr>
            <a:endParaRPr lang="en-US" sz="17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7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Duke of Venice's role in Act 1 of Othello?</a:t>
            </a:r>
          </a:p>
        </p:txBody>
      </p:sp>
    </p:spTree>
    <p:extLst>
      <p:ext uri="{BB962C8B-B14F-4D97-AF65-F5344CB8AC3E}">
        <p14:creationId xmlns:p14="http://schemas.microsoft.com/office/powerpoint/2010/main" val="190095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6DA92C-A622-878A-4DCD-1A5DACB630AF}"/>
              </a:ext>
            </a:extLst>
          </p:cNvPr>
          <p:cNvSpPr txBox="1"/>
          <p:nvPr/>
        </p:nvSpPr>
        <p:spPr>
          <a:xfrm>
            <a:off x="187388" y="181956"/>
            <a:ext cx="5908612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Söhne"/>
              </a:rPr>
              <a:t>1. How does Iago manipulate Cassio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2. What is the significance of the brawl between Cassio and Roderigo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3. How does Desdemona attempt to help Cassio regain Othello's favor?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4. What is the significance of the conversation between Iago and Othello about jealousy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5. How does Othello's language and behavior change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6. What is the significance of Emilia's role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7. How does Iago's deception and manipulation of Othello become more apparent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8. What is the significance of the recurring motif of the "honest" Iago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9. How does the theme of jealousy continue to develop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10. What is the significance of Othello's soliloquy in Act 2 of Othello?</a:t>
            </a:r>
            <a:endParaRPr lang="en-GB" sz="1600" dirty="0">
              <a:latin typeface="Söhn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E06AEE-07E4-6C75-36C1-4AEF11D1A07E}"/>
              </a:ext>
            </a:extLst>
          </p:cNvPr>
          <p:cNvSpPr txBox="1"/>
          <p:nvPr/>
        </p:nvSpPr>
        <p:spPr>
          <a:xfrm>
            <a:off x="6283388" y="181956"/>
            <a:ext cx="5908612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Söhne"/>
              </a:rPr>
              <a:t>1. How does Iago manipulate Cassio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2. What is the significance of the brawl between Cassio and Roderigo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3. How does Desdemona attempt to help Cassio regain Othello's favor?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4. What is the significance of the conversation between Iago and Othello about jealousy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5. How does Othello's language and behavior change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6. What is the significance of Emilia's role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7. How does Iago's deception and manipulation of Othello become more apparent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8. What is the significance of the recurring motif of the "honest" Iago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9. How does the theme of jealousy continue to develop in Act 2 of Othello?</a:t>
            </a:r>
          </a:p>
          <a:p>
            <a:endParaRPr lang="en-US" sz="1600" dirty="0">
              <a:latin typeface="Söhne"/>
            </a:endParaRPr>
          </a:p>
          <a:p>
            <a:r>
              <a:rPr lang="en-US" sz="1600" dirty="0">
                <a:latin typeface="Söhne"/>
              </a:rPr>
              <a:t>10. What is the significance of Othello's soliloquy in Act 2 of Othello?</a:t>
            </a:r>
            <a:endParaRPr lang="en-GB" sz="1600" dirty="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07297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35E028-66F1-BC63-AEB9-A895F4FA1354}"/>
              </a:ext>
            </a:extLst>
          </p:cNvPr>
          <p:cNvSpPr txBox="1"/>
          <p:nvPr/>
        </p:nvSpPr>
        <p:spPr>
          <a:xfrm>
            <a:off x="0" y="-27993"/>
            <a:ext cx="6123215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jealousy continue to escalate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role does Iago's manipulation play in Othello's descent into jealousy?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relationship with Desdemona change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conversation between Iago and Othello about the "proof" of Desdemona's infidelity?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Emilia's loyalty to Iago contribute to the events of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Othello's use of racist language towards Desdemona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the theme of jealousy continue to develop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motif of the "handkerchief"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behavior and language change throughout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Othello, Desdemona and Emilia at the end of Act 3 of Othello?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D265D1-15B8-A355-1C2C-4DC36B496FCC}"/>
              </a:ext>
            </a:extLst>
          </p:cNvPr>
          <p:cNvSpPr txBox="1"/>
          <p:nvPr/>
        </p:nvSpPr>
        <p:spPr>
          <a:xfrm>
            <a:off x="6068785" y="10383"/>
            <a:ext cx="6123215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jealousy continue to escalate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role does Iago's manipulation play in Othello's descent into jealousy?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relationship with Desdemona change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conversation between Iago and Othello about the "proof" of Desdemona's infidelity?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Emilia's loyalty to Iago contribute to the events of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Othello's use of racist language towards Desdemona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the theme of jealousy continue to develop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motif of the "handkerchief" in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behavior and language change throughout Act 3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Othello, Desdemona and Emilia at the end of Act 3 of Othello?</a:t>
            </a:r>
          </a:p>
        </p:txBody>
      </p:sp>
    </p:spTree>
    <p:extLst>
      <p:ext uri="{BB962C8B-B14F-4D97-AF65-F5344CB8AC3E}">
        <p14:creationId xmlns:p14="http://schemas.microsoft.com/office/powerpoint/2010/main" val="28747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ACA649-973C-3D78-B22A-3C49A8502820}"/>
              </a:ext>
            </a:extLst>
          </p:cNvPr>
          <p:cNvSpPr txBox="1"/>
          <p:nvPr/>
        </p:nvSpPr>
        <p:spPr>
          <a:xfrm>
            <a:off x="0" y="-37321"/>
            <a:ext cx="6097554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 and Cassio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How does Iago's manipulation of Othello lead to the tragic events of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dialogue between Othello and Iago in the "Willow Song" scene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How does the theme of jealousy continue to develop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Emilia's confrontation with Iago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How does Othello's relationship with Desdemona change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motif of the "handkerchief"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How does Othello's behavior and language change throughout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 and Desdemona in the bed chamber scene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 and Lodovico at the end of Act 4 of Othello?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D9D51D-67D1-E260-C60F-6851913063B3}"/>
              </a:ext>
            </a:extLst>
          </p:cNvPr>
          <p:cNvSpPr txBox="1"/>
          <p:nvPr/>
        </p:nvSpPr>
        <p:spPr>
          <a:xfrm>
            <a:off x="6096000" y="-47410"/>
            <a:ext cx="6097554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 and Cassio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How does Iago's manipulation of Othello lead to the tragic events of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dialogue between Othello and Iago in the "Willow Song" scene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How does the theme of jealousy continue to develop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Emilia's confrontation with Iago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How does Othello's relationship with Desdemona change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motif of the "handkerchief"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How does Othello's behavior and language change throughout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 and Desdemona in the bed chamber scene in Act 4 of Othello?</a:t>
            </a:r>
          </a:p>
          <a:p>
            <a:pPr algn="l">
              <a:buFont typeface="+mj-lt"/>
              <a:buAutoNum type="arabicPeriod"/>
            </a:pPr>
            <a:endParaRPr lang="en-US" sz="155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55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 and Lodovico at the end of Act 4 of Othello?</a:t>
            </a:r>
          </a:p>
        </p:txBody>
      </p:sp>
    </p:spTree>
    <p:extLst>
      <p:ext uri="{BB962C8B-B14F-4D97-AF65-F5344CB8AC3E}">
        <p14:creationId xmlns:p14="http://schemas.microsoft.com/office/powerpoint/2010/main" val="382803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EF8B5A-74BA-D067-04A9-76F1A35645D6}"/>
              </a:ext>
            </a:extLst>
          </p:cNvPr>
          <p:cNvSpPr txBox="1"/>
          <p:nvPr/>
        </p:nvSpPr>
        <p:spPr>
          <a:xfrm>
            <a:off x="165619" y="181957"/>
            <a:ext cx="6097554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the motif of jealousy play out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 and Iago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character development come to a climax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the theme of betrayal play out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Emilia's death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relationship with Desdemona change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Othello's soliloquy before he kills Desdemona?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the motif of the "Handkerchief" play out in the final scene of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final confrontation between Othello and Iago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Shakespeare convey the tragic conclusion of the play in Act 5 of Othello?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708F2A-B153-6BB6-8149-6337CD0AA146}"/>
              </a:ext>
            </a:extLst>
          </p:cNvPr>
          <p:cNvSpPr txBox="1"/>
          <p:nvPr/>
        </p:nvSpPr>
        <p:spPr>
          <a:xfrm>
            <a:off x="6217303" y="181956"/>
            <a:ext cx="6097554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the motif of jealousy play out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confrontation between Othello and Iago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character development come to a climax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the theme of betrayal play out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Emilia's death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Othello's relationship with Desdemona change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Othello's soliloquy before he kills Desdemona?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the motif of the "Handkerchief" play out in the final scene of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What is the significance of the final confrontation between Othello and Iago in Act 5 of Othello?</a:t>
            </a:r>
          </a:p>
          <a:p>
            <a:pPr algn="l">
              <a:buFont typeface="+mj-lt"/>
              <a:buAutoNum type="arabicPeriod"/>
            </a:pPr>
            <a:endParaRPr lang="en-U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Söhne"/>
              </a:rPr>
              <a:t>How does Shakespeare convey the tragic conclusion of the play in Act 5 of Othello?</a:t>
            </a:r>
          </a:p>
        </p:txBody>
      </p:sp>
    </p:spTree>
    <p:extLst>
      <p:ext uri="{BB962C8B-B14F-4D97-AF65-F5344CB8AC3E}">
        <p14:creationId xmlns:p14="http://schemas.microsoft.com/office/powerpoint/2010/main" val="1650592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1596</Words>
  <Application>Microsoft Office PowerPoint</Application>
  <PresentationFormat>Widescreen</PresentationFormat>
  <Paragraphs>190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Söhne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Roberts</dc:creator>
  <cp:lastModifiedBy>Andy Roberts</cp:lastModifiedBy>
  <cp:revision>1</cp:revision>
  <dcterms:created xsi:type="dcterms:W3CDTF">2023-01-25T21:09:26Z</dcterms:created>
  <dcterms:modified xsi:type="dcterms:W3CDTF">2023-01-25T21:15:28Z</dcterms:modified>
</cp:coreProperties>
</file>