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8" r:id="rId3"/>
    <p:sldId id="281" r:id="rId4"/>
    <p:sldId id="271" r:id="rId5"/>
    <p:sldId id="282" r:id="rId6"/>
    <p:sldId id="283" r:id="rId7"/>
    <p:sldId id="286" r:id="rId8"/>
    <p:sldId id="285" r:id="rId9"/>
    <p:sldId id="288" r:id="rId10"/>
    <p:sldId id="289" r:id="rId11"/>
    <p:sldId id="290" r:id="rId12"/>
    <p:sldId id="291" r:id="rId13"/>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4660"/>
  </p:normalViewPr>
  <p:slideViewPr>
    <p:cSldViewPr snapToGrid="0" showGuides="1">
      <p:cViewPr varScale="1">
        <p:scale>
          <a:sx n="80" d="100"/>
          <a:sy n="80" d="100"/>
        </p:scale>
        <p:origin x="826" y="58"/>
      </p:cViewPr>
      <p:guideLst>
        <p:guide orient="horz" pos="2137"/>
        <p:guide pos="3840"/>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3AFB-D941-2EFE-7929-E0CB68620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A3E7A6-C09B-5797-F946-4E63D2982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C5DD8-004D-A0B7-3A8D-E570153DD273}"/>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21BCDB2C-E8B7-51A8-533D-8EC486FA06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E9F714-52BB-ED9A-94F0-24E11F05D07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83905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24E5-A06E-8C9F-FCE0-432FD43EF1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C56D-814A-8ED6-EDFF-3A3647011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85B05-1C6F-E373-5492-E698CED236F8}"/>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436F0D9E-FF26-117F-E675-65435CF55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F77BF-6AE0-C9FD-2748-DE4D288C53C7}"/>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407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109BB-0C03-FCE7-FEF9-CCED4696A9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E98BB0-3EAE-FD33-5081-092B2F0387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600455-827F-8B16-C40C-CECCE8195DBD}"/>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40B6AF96-DB03-87EA-9B4A-97FF81FFE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56687E-3264-FA2A-7E4F-1A57DE0E8112}"/>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530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2906-279E-4BCF-086F-BA861A114A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2BC3D9-1A9C-B8C2-517C-3576B27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7D64-71BD-F584-A422-61E4D883C88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818F3D5A-2F9A-6BBC-5CA4-1F7D14B62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9974A-6B61-0D80-6672-985CFA81DB3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28127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AA-A610-58E5-6585-F14D265CA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3900E0-0243-024B-4A44-B7144DE9E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E61CA-DB29-4AC4-3550-4D4E05E4C1EC}"/>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5CD74F13-437D-70EA-CEF2-172F75FEE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F8695D-8DEE-07B7-420E-FCAE5AF4646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91381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401A-D3E8-35F8-A0BC-692642ED90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D519BF-754D-B16B-518D-38A949D6B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E35114-B9AB-52EE-73A7-C99D1D8D7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5027B9-44E9-93C2-E7DD-A4CF28416108}"/>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82600700-33CD-B1A1-E69D-4E9A088BB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365AB8-57AB-E214-446E-27071F9BB39E}"/>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0315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3CB1-A59A-44BA-5FA7-67B9514705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9C0FA-8EC1-982C-D3A0-F1476AB08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5414B-07A9-D66B-222A-418816B5F0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D87176-6932-19E4-0B6F-9C2DB1DE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9C1C56-5C87-3F26-0A72-18981A9945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7BCA99-CC0E-D18D-A657-779809E2415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8" name="Footer Placeholder 7">
            <a:extLst>
              <a:ext uri="{FF2B5EF4-FFF2-40B4-BE49-F238E27FC236}">
                <a16:creationId xmlns:a16="http://schemas.microsoft.com/office/drawing/2014/main" id="{AEEE746A-9D54-BEEF-6CF8-112A6198CC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FC101D-9DE0-FB1F-A8F5-241879F7DADB}"/>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34243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D751-B8A2-CC0F-EECC-E4F04D3F2DE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9A94DB-844C-B714-0E45-3A7B17A62322}"/>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4" name="Footer Placeholder 3">
            <a:extLst>
              <a:ext uri="{FF2B5EF4-FFF2-40B4-BE49-F238E27FC236}">
                <a16:creationId xmlns:a16="http://schemas.microsoft.com/office/drawing/2014/main" id="{1956C63A-8BC1-418A-7CFD-ED7167FF5C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45AF0D-B369-A12F-7214-2CFD92AD674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559228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202EC-0EB7-32D8-243E-5B8CB886B899}"/>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3" name="Footer Placeholder 2">
            <a:extLst>
              <a:ext uri="{FF2B5EF4-FFF2-40B4-BE49-F238E27FC236}">
                <a16:creationId xmlns:a16="http://schemas.microsoft.com/office/drawing/2014/main" id="{D7998FD4-498B-076E-3C8C-B02B24FDD3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1BC5BF-DD9C-0430-879C-6BB9A99957AF}"/>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110211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FDE6-42C6-19CB-AB4B-8606ECD51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FBC1B-FF32-F05A-3565-DE4573BAB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080E0-764B-B4AE-FC04-C222E977A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DE13C-9350-51B4-2D37-C30EA4C19529}"/>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C974FD5E-1314-E8EC-6966-690844B512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B8975-DBA1-B28B-79B7-6137105B7EF0}"/>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2925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A1F1-495D-CEFA-BFAD-285ABB2F8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61119D-4823-FFB0-3721-01C6E6740C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5DE-341F-3683-183B-A9D81FB4E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2C354F-945D-F1AF-35B1-938A1D1C5DB0}"/>
              </a:ext>
            </a:extLst>
          </p:cNvPr>
          <p:cNvSpPr>
            <a:spLocks noGrp="1"/>
          </p:cNvSpPr>
          <p:nvPr>
            <p:ph type="dt" sz="half" idx="10"/>
          </p:nvPr>
        </p:nvSpPr>
        <p:spPr/>
        <p:txBody>
          <a:bodyPr/>
          <a:lstStyle/>
          <a:p>
            <a:fld id="{4D3CB58F-E932-437E-A9E8-719435FDE419}" type="datetimeFigureOut">
              <a:rPr lang="en-GB" smtClean="0"/>
              <a:t>12/09/2022</a:t>
            </a:fld>
            <a:endParaRPr lang="en-GB"/>
          </a:p>
        </p:txBody>
      </p:sp>
      <p:sp>
        <p:nvSpPr>
          <p:cNvPr id="6" name="Footer Placeholder 5">
            <a:extLst>
              <a:ext uri="{FF2B5EF4-FFF2-40B4-BE49-F238E27FC236}">
                <a16:creationId xmlns:a16="http://schemas.microsoft.com/office/drawing/2014/main" id="{9B40181C-BEDC-F80A-7131-423FB7D10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A7CD5-C914-26C7-AF7F-32B39BB589BD}"/>
              </a:ext>
            </a:extLst>
          </p:cNvPr>
          <p:cNvSpPr>
            <a:spLocks noGrp="1"/>
          </p:cNvSpPr>
          <p:nvPr>
            <p:ph type="sldNum" sz="quarter" idx="12"/>
          </p:nvPr>
        </p:nvSpPr>
        <p:spPr/>
        <p:txBody>
          <a:bodyPr/>
          <a:lstStyle/>
          <a:p>
            <a:fld id="{2BBA2FEF-8B1A-4069-ADD8-D2E4FCAB96A6}" type="slidenum">
              <a:rPr lang="en-GB" smtClean="0"/>
              <a:t>‹#›</a:t>
            </a:fld>
            <a:endParaRPr lang="en-GB"/>
          </a:p>
        </p:txBody>
      </p:sp>
    </p:spTree>
    <p:extLst>
      <p:ext uri="{BB962C8B-B14F-4D97-AF65-F5344CB8AC3E}">
        <p14:creationId xmlns:p14="http://schemas.microsoft.com/office/powerpoint/2010/main" val="39881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B45154-8AA3-9438-5AB0-C85752D7D6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E6DF9E-049D-112F-75D8-398B1EA02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D9F3C-A0F5-0797-C81A-761F268AB5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B58F-E932-437E-A9E8-719435FDE419}" type="datetimeFigureOut">
              <a:rPr lang="en-GB" smtClean="0"/>
              <a:t>12/09/2022</a:t>
            </a:fld>
            <a:endParaRPr lang="en-GB"/>
          </a:p>
        </p:txBody>
      </p:sp>
      <p:sp>
        <p:nvSpPr>
          <p:cNvPr id="5" name="Footer Placeholder 4">
            <a:extLst>
              <a:ext uri="{FF2B5EF4-FFF2-40B4-BE49-F238E27FC236}">
                <a16:creationId xmlns:a16="http://schemas.microsoft.com/office/drawing/2014/main" id="{5F775FB5-2EBF-B3D1-F583-62BB2E0A5D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4C3605-A070-9C84-9825-E83DDFFA7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A2FEF-8B1A-4069-ADD8-D2E4FCAB96A6}" type="slidenum">
              <a:rPr lang="en-GB" smtClean="0"/>
              <a:t>‹#›</a:t>
            </a:fld>
            <a:endParaRPr lang="en-GB"/>
          </a:p>
        </p:txBody>
      </p:sp>
    </p:spTree>
    <p:extLst>
      <p:ext uri="{BB962C8B-B14F-4D97-AF65-F5344CB8AC3E}">
        <p14:creationId xmlns:p14="http://schemas.microsoft.com/office/powerpoint/2010/main" val="4175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9886951" cy="2387600"/>
          </a:xfrm>
        </p:spPr>
        <p:txBody>
          <a:bodyPr>
            <a:normAutofit/>
          </a:bodyPr>
          <a:lstStyle/>
          <a:p>
            <a:pPr algn="r"/>
            <a:r>
              <a:rPr lang="en-US" u="sng" dirty="0">
                <a:solidFill>
                  <a:srgbClr val="C00000"/>
                </a:solidFill>
              </a:rPr>
              <a:t>What happens in Act 1 of Othello?</a:t>
            </a:r>
            <a:endParaRPr lang="en-GB"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Monday, September 12,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extLst>
              <p:ext uri="{D42A27DB-BD31-4B8C-83A1-F6EECF244321}">
                <p14:modId xmlns:p14="http://schemas.microsoft.com/office/powerpoint/2010/main" val="2066976192"/>
              </p:ext>
            </p:extLst>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key features of Othello Act I</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Act I fits with the typical plot structure of a Shakespearean Tragedy.</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2082937" cy="2274425"/>
          </a:xfrm>
          <a:prstGeom prst="rect">
            <a:avLst/>
          </a:prstGeom>
        </p:spPr>
      </p:pic>
      <p:sp>
        <p:nvSpPr>
          <p:cNvPr id="5" name="Rectangle 4">
            <a:extLst>
              <a:ext uri="{FF2B5EF4-FFF2-40B4-BE49-F238E27FC236}">
                <a16:creationId xmlns:a16="http://schemas.microsoft.com/office/drawing/2014/main" id="{09CF08C5-A69F-5C57-032E-BF29B143113B}"/>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31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Shakespeare is renowned for how he uses L________ effectively.</a:t>
            </a:r>
          </a:p>
          <a:p>
            <a:pPr marL="514350" indent="-514350">
              <a:buAutoNum type="arabicPeriod"/>
            </a:pPr>
            <a:endParaRPr lang="en-GB" dirty="0"/>
          </a:p>
          <a:p>
            <a:pPr marL="514350" indent="-514350">
              <a:buAutoNum type="arabicPeriod"/>
            </a:pPr>
            <a:r>
              <a:rPr lang="en-US" dirty="0">
                <a:solidFill>
                  <a:srgbClr val="C00000"/>
                </a:solidFill>
              </a:rPr>
              <a:t>How many theatres were there in London by the end of the Elizabethan Age?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Language</a:t>
            </a:r>
          </a:p>
          <a:p>
            <a:pPr marL="514350" indent="-514350">
              <a:buAutoNum type="arabicPeriod"/>
            </a:pPr>
            <a:endParaRPr lang="en-GB" sz="5700" dirty="0"/>
          </a:p>
          <a:p>
            <a:pPr marL="514350" indent="-514350">
              <a:buAutoNum type="arabicPeriod"/>
            </a:pPr>
            <a:r>
              <a:rPr lang="en-GB" dirty="0">
                <a:solidFill>
                  <a:srgbClr val="C00000"/>
                </a:solidFill>
              </a:rPr>
              <a:t>Four</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CCB27F5E-37D8-B3E8-EC7F-588C71AF3B0D}"/>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60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protagonist of the play?</a:t>
            </a:r>
          </a:p>
          <a:p>
            <a:pPr marL="514350" indent="-514350">
              <a:buAutoNum type="arabicPeriod"/>
            </a:pPr>
            <a:endParaRPr lang="en-GB" sz="2600" dirty="0"/>
          </a:p>
          <a:p>
            <a:pPr marL="514350" indent="-514350">
              <a:buAutoNum type="arabicPeriod"/>
            </a:pPr>
            <a:r>
              <a:rPr lang="en-US" sz="2600" dirty="0">
                <a:solidFill>
                  <a:srgbClr val="C00000"/>
                </a:solidFill>
              </a:rPr>
              <a:t>Who is the antagonist of the play?</a:t>
            </a:r>
          </a:p>
          <a:p>
            <a:pPr marL="514350" indent="-514350">
              <a:buAutoNum type="arabicPeriod"/>
            </a:pPr>
            <a:endParaRPr lang="en-GB" sz="2600" dirty="0"/>
          </a:p>
          <a:p>
            <a:pPr marL="514350" indent="-514350">
              <a:buAutoNum type="arabicPeriod"/>
            </a:pPr>
            <a:r>
              <a:rPr lang="en-GB" sz="2600" dirty="0"/>
              <a:t>Who could we say for sure is definitely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What is the name of the man that got promotion, making Iago angry because he felt he deserved he promotion instead?</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Othello</a:t>
            </a:r>
          </a:p>
          <a:p>
            <a:pPr marL="514350" indent="-514350">
              <a:buAutoNum type="arabicPeriod"/>
            </a:pPr>
            <a:endParaRPr lang="en-GB" sz="5700" dirty="0"/>
          </a:p>
          <a:p>
            <a:pPr marL="514350" indent="-514350">
              <a:buAutoNum type="arabicPeriod"/>
            </a:pPr>
            <a:r>
              <a:rPr lang="en-GB" dirty="0">
                <a:solidFill>
                  <a:srgbClr val="C00000"/>
                </a:solidFill>
              </a:rPr>
              <a:t>Iago</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Michael Cassio</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33CCB1B0-12E9-14BD-3C59-0D243322B429}"/>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73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E395EB-8C0D-97A3-A905-B04E9AD32AD6}"/>
              </a:ext>
            </a:extLst>
          </p:cNvPr>
          <p:cNvPicPr>
            <a:picLocks noChangeAspect="1"/>
          </p:cNvPicPr>
          <p:nvPr/>
        </p:nvPicPr>
        <p:blipFill>
          <a:blip r:embed="rId2">
            <a:biLevel thresh="75000"/>
          </a:blip>
          <a:stretch>
            <a:fillRect/>
          </a:stretch>
        </p:blipFill>
        <p:spPr>
          <a:xfrm>
            <a:off x="8313357" y="2453705"/>
            <a:ext cx="3440493" cy="4204269"/>
          </a:xfrm>
          <a:prstGeom prst="rect">
            <a:avLst/>
          </a:prstGeom>
        </p:spPr>
      </p:pic>
      <p:sp>
        <p:nvSpPr>
          <p:cNvPr id="2" name="Title 1">
            <a:extLst>
              <a:ext uri="{FF2B5EF4-FFF2-40B4-BE49-F238E27FC236}">
                <a16:creationId xmlns:a16="http://schemas.microsoft.com/office/drawing/2014/main" id="{74094BE3-AE93-B800-22F1-4A9F58576AF9}"/>
              </a:ext>
            </a:extLst>
          </p:cNvPr>
          <p:cNvSpPr>
            <a:spLocks noGrp="1"/>
          </p:cNvSpPr>
          <p:nvPr>
            <p:ph type="ctrTitle"/>
          </p:nvPr>
        </p:nvSpPr>
        <p:spPr>
          <a:xfrm>
            <a:off x="1152523" y="-103246"/>
            <a:ext cx="9886951" cy="2387600"/>
          </a:xfrm>
        </p:spPr>
        <p:txBody>
          <a:bodyPr>
            <a:normAutofit/>
          </a:bodyPr>
          <a:lstStyle/>
          <a:p>
            <a:pPr algn="r"/>
            <a:r>
              <a:rPr lang="en-US" u="sng" dirty="0">
                <a:solidFill>
                  <a:srgbClr val="C00000"/>
                </a:solidFill>
              </a:rPr>
              <a:t>What happens in Act 1 of Othello?</a:t>
            </a:r>
            <a:endParaRPr lang="en-GB" u="sng" dirty="0">
              <a:solidFill>
                <a:srgbClr val="C00000"/>
              </a:solidFill>
            </a:endParaRPr>
          </a:p>
        </p:txBody>
      </p:sp>
      <p:sp>
        <p:nvSpPr>
          <p:cNvPr id="3" name="Subtitle 2">
            <a:extLst>
              <a:ext uri="{FF2B5EF4-FFF2-40B4-BE49-F238E27FC236}">
                <a16:creationId xmlns:a16="http://schemas.microsoft.com/office/drawing/2014/main" id="{0BCD8052-05D2-C8E6-659C-62D546ED2F56}"/>
              </a:ext>
            </a:extLst>
          </p:cNvPr>
          <p:cNvSpPr>
            <a:spLocks noGrp="1"/>
          </p:cNvSpPr>
          <p:nvPr>
            <p:ph type="subTitle" idx="1"/>
          </p:nvPr>
        </p:nvSpPr>
        <p:spPr>
          <a:xfrm>
            <a:off x="1179174" y="1886604"/>
            <a:ext cx="9144000" cy="1655762"/>
          </a:xfrm>
        </p:spPr>
        <p:txBody>
          <a:bodyPr/>
          <a:lstStyle/>
          <a:p>
            <a:fld id="{6FFB5B1A-0958-4C5C-AC0E-20B0A20BD054}" type="datetime2">
              <a:rPr lang="en-US" u="sng" smtClean="0"/>
              <a:t>Monday, September 12, 2022</a:t>
            </a:fld>
            <a:endParaRPr lang="en-GB" u="sng" dirty="0"/>
          </a:p>
        </p:txBody>
      </p:sp>
      <p:graphicFrame>
        <p:nvGraphicFramePr>
          <p:cNvPr id="7" name="Table 7">
            <a:extLst>
              <a:ext uri="{FF2B5EF4-FFF2-40B4-BE49-F238E27FC236}">
                <a16:creationId xmlns:a16="http://schemas.microsoft.com/office/drawing/2014/main" id="{0718370D-2B21-17E6-82E4-21061C03D356}"/>
              </a:ext>
            </a:extLst>
          </p:cNvPr>
          <p:cNvGraphicFramePr>
            <a:graphicFrameLocks noGrp="1"/>
          </p:cNvGraphicFramePr>
          <p:nvPr/>
        </p:nvGraphicFramePr>
        <p:xfrm>
          <a:off x="302719" y="3429000"/>
          <a:ext cx="7155745" cy="3064466"/>
        </p:xfrm>
        <a:graphic>
          <a:graphicData uri="http://schemas.openxmlformats.org/drawingml/2006/table">
            <a:tbl>
              <a:tblPr firstRow="1" bandRow="1">
                <a:tableStyleId>{073A0DAA-6AF3-43AB-8588-CEC1D06C72B9}</a:tableStyleId>
              </a:tblPr>
              <a:tblGrid>
                <a:gridCol w="2971552">
                  <a:extLst>
                    <a:ext uri="{9D8B030D-6E8A-4147-A177-3AD203B41FA5}">
                      <a16:colId xmlns:a16="http://schemas.microsoft.com/office/drawing/2014/main" val="561581445"/>
                    </a:ext>
                  </a:extLst>
                </a:gridCol>
                <a:gridCol w="4184193">
                  <a:extLst>
                    <a:ext uri="{9D8B030D-6E8A-4147-A177-3AD203B41FA5}">
                      <a16:colId xmlns:a16="http://schemas.microsoft.com/office/drawing/2014/main" val="98763236"/>
                    </a:ext>
                  </a:extLst>
                </a:gridCol>
              </a:tblGrid>
              <a:tr h="1033041">
                <a:tc>
                  <a:txBody>
                    <a:bodyPr/>
                    <a:lstStyle/>
                    <a:p>
                      <a:endParaRPr lang="en-US" sz="1500" b="0" dirty="0">
                        <a:solidFill>
                          <a:schemeClr val="tx1"/>
                        </a:solidFill>
                      </a:endParaRPr>
                    </a:p>
                    <a:p>
                      <a:r>
                        <a:rPr lang="en-US" sz="3000" b="0" dirty="0">
                          <a:solidFill>
                            <a:schemeClr val="tx1"/>
                          </a:solidFill>
                        </a:rPr>
                        <a:t>Good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500" b="0" dirty="0">
                        <a:solidFill>
                          <a:schemeClr val="tx1"/>
                        </a:solidFill>
                      </a:endParaRPr>
                    </a:p>
                    <a:p>
                      <a:r>
                        <a:rPr lang="en-US" sz="3000" b="0" dirty="0">
                          <a:solidFill>
                            <a:schemeClr val="tx1"/>
                          </a:solidFill>
                        </a:rPr>
                        <a:t>Excellent Progress</a:t>
                      </a:r>
                      <a:endParaRPr lang="en-GB" sz="3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514286"/>
                  </a:ext>
                </a:extLst>
              </a:tr>
              <a:tr h="2031425">
                <a:tc>
                  <a:txBody>
                    <a:bodyPr/>
                    <a:lstStyle/>
                    <a:p>
                      <a:endParaRPr lang="en-US" sz="2200" dirty="0">
                        <a:solidFill>
                          <a:schemeClr val="tx1"/>
                        </a:solidFill>
                      </a:endParaRPr>
                    </a:p>
                    <a:p>
                      <a:r>
                        <a:rPr lang="en-US" sz="2200" dirty="0">
                          <a:solidFill>
                            <a:srgbClr val="C00000"/>
                          </a:solidFill>
                        </a:rPr>
                        <a:t>Describe the key features of Othello Act I</a:t>
                      </a:r>
                      <a:endParaRPr lang="en-GB" sz="22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200" dirty="0">
                        <a:solidFill>
                          <a:schemeClr val="tx1"/>
                        </a:solidFill>
                      </a:endParaRPr>
                    </a:p>
                    <a:p>
                      <a:r>
                        <a:rPr lang="en-US" sz="2200" dirty="0">
                          <a:solidFill>
                            <a:srgbClr val="C00000"/>
                          </a:solidFill>
                        </a:rPr>
                        <a:t>Explain how Act I fits with the typical plot structure of a Shakespearean Tragedy.</a:t>
                      </a:r>
                    </a:p>
                    <a:p>
                      <a:endParaRPr lang="en-GB"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9730884"/>
                  </a:ext>
                </a:extLst>
              </a:tr>
            </a:tbl>
          </a:graphicData>
        </a:graphic>
      </p:graphicFrame>
      <p:pic>
        <p:nvPicPr>
          <p:cNvPr id="4" name="Picture 3">
            <a:extLst>
              <a:ext uri="{FF2B5EF4-FFF2-40B4-BE49-F238E27FC236}">
                <a16:creationId xmlns:a16="http://schemas.microsoft.com/office/drawing/2014/main" id="{2ABEA956-FABB-30CE-2357-016B4D6C30B7}"/>
              </a:ext>
            </a:extLst>
          </p:cNvPr>
          <p:cNvPicPr>
            <a:picLocks noChangeAspect="1"/>
          </p:cNvPicPr>
          <p:nvPr/>
        </p:nvPicPr>
        <p:blipFill rotWithShape="1">
          <a:blip r:embed="rId3">
            <a:biLevel thresh="75000"/>
            <a:extLst>
              <a:ext uri="{BEBA8EAE-BF5A-486C-A8C5-ECC9F3942E4B}">
                <a14:imgProps xmlns:a14="http://schemas.microsoft.com/office/drawing/2010/main">
                  <a14:imgLayer r:embed="rId4">
                    <a14:imgEffect>
                      <a14:brightnessContrast bright="49000"/>
                    </a14:imgEffect>
                  </a14:imgLayer>
                </a14:imgProps>
              </a:ext>
            </a:extLst>
          </a:blip>
          <a:srcRect t="9932" b="6597"/>
          <a:stretch/>
        </p:blipFill>
        <p:spPr>
          <a:xfrm>
            <a:off x="137706" y="123541"/>
            <a:ext cx="2082937" cy="2274425"/>
          </a:xfrm>
          <a:prstGeom prst="rect">
            <a:avLst/>
          </a:prstGeom>
        </p:spPr>
      </p:pic>
      <p:sp>
        <p:nvSpPr>
          <p:cNvPr id="5" name="Rectangle 4">
            <a:extLst>
              <a:ext uri="{FF2B5EF4-FFF2-40B4-BE49-F238E27FC236}">
                <a16:creationId xmlns:a16="http://schemas.microsoft.com/office/drawing/2014/main" id="{09CF08C5-A69F-5C57-032E-BF29B143113B}"/>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8444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872038"/>
          </a:xfrm>
        </p:spPr>
        <p:txBody>
          <a:bodyPr>
            <a:normAutofit fontScale="77500" lnSpcReduction="20000"/>
          </a:bodyPr>
          <a:lstStyle/>
          <a:p>
            <a:pPr marL="514350" indent="-514350">
              <a:buAutoNum type="arabicPeriod"/>
            </a:pPr>
            <a:r>
              <a:rPr lang="en-US" dirty="0">
                <a:solidFill>
                  <a:srgbClr val="C00000"/>
                </a:solidFill>
              </a:rPr>
              <a:t>Shakespeare is respected because he is good at the technique known as c_________.</a:t>
            </a:r>
          </a:p>
          <a:p>
            <a:pPr marL="514350" indent="-514350">
              <a:buAutoNum type="arabicPeriod"/>
            </a:pPr>
            <a:endParaRPr lang="en-US" dirty="0"/>
          </a:p>
          <a:p>
            <a:pPr marL="514350" indent="-514350">
              <a:buAutoNum type="arabicPeriod"/>
            </a:pPr>
            <a:r>
              <a:rPr lang="en-GB" dirty="0"/>
              <a:t>Shakespeare is renowned for how he uses L________ effectively.</a:t>
            </a:r>
          </a:p>
          <a:p>
            <a:pPr marL="514350" indent="-514350">
              <a:buAutoNum type="arabicPeriod"/>
            </a:pPr>
            <a:endParaRPr lang="en-GB" dirty="0"/>
          </a:p>
          <a:p>
            <a:pPr marL="514350" indent="-514350">
              <a:buAutoNum type="arabicPeriod"/>
            </a:pPr>
            <a:r>
              <a:rPr lang="en-US" dirty="0">
                <a:solidFill>
                  <a:srgbClr val="C00000"/>
                </a:solidFill>
              </a:rPr>
              <a:t>How many theatres were there in London by the end of the Elizabethan Age?</a:t>
            </a:r>
          </a:p>
          <a:p>
            <a:pPr marL="514350" indent="-514350">
              <a:buAutoNum type="arabicPeriod"/>
            </a:pPr>
            <a:endParaRPr lang="en-GB" dirty="0"/>
          </a:p>
          <a:p>
            <a:pPr marL="514350" indent="-514350">
              <a:buAutoNum type="arabicPeriod"/>
            </a:pPr>
            <a:r>
              <a:rPr lang="en-GB" dirty="0"/>
              <a:t>Shakespeare is famous for his </a:t>
            </a:r>
            <a:r>
              <a:rPr lang="en-GB" dirty="0" err="1"/>
              <a:t>i</a:t>
            </a:r>
            <a:r>
              <a:rPr lang="en-GB" dirty="0"/>
              <a:t>_________ on later authors and popular culture nowadays.</a:t>
            </a:r>
          </a:p>
          <a:p>
            <a:pPr marL="514350" indent="-514350">
              <a:buAutoNum type="arabicPeriod"/>
            </a:pPr>
            <a:endParaRPr lang="en-GB" dirty="0"/>
          </a:p>
          <a:p>
            <a:pPr marL="514350" indent="-514350">
              <a:buAutoNum type="arabicPeriod"/>
            </a:pPr>
            <a:r>
              <a:rPr lang="en-GB" dirty="0">
                <a:solidFill>
                  <a:srgbClr val="C00000"/>
                </a:solidFill>
              </a:rPr>
              <a:t>Culture could flourish during Shakespeare’s time, since England was at p____ for the majority of Elizabeth’s reign.</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77500" lnSpcReduction="20000"/>
          </a:bodyPr>
          <a:lstStyle/>
          <a:p>
            <a:pPr marL="514350" indent="-514350">
              <a:buAutoNum type="arabicPeriod"/>
            </a:pPr>
            <a:r>
              <a:rPr lang="en-US" dirty="0">
                <a:solidFill>
                  <a:srgbClr val="C00000"/>
                </a:solidFill>
              </a:rPr>
              <a:t>Characterization</a:t>
            </a:r>
          </a:p>
          <a:p>
            <a:pPr marL="514350" indent="-514350">
              <a:buAutoNum type="arabicPeriod"/>
            </a:pPr>
            <a:endParaRPr lang="en-US" sz="5200" dirty="0"/>
          </a:p>
          <a:p>
            <a:pPr marL="514350" indent="-514350">
              <a:buAutoNum type="arabicPeriod"/>
            </a:pPr>
            <a:r>
              <a:rPr lang="en-GB" dirty="0"/>
              <a:t>Language</a:t>
            </a:r>
          </a:p>
          <a:p>
            <a:pPr marL="514350" indent="-514350">
              <a:buAutoNum type="arabicPeriod"/>
            </a:pPr>
            <a:endParaRPr lang="en-GB" sz="5700" dirty="0"/>
          </a:p>
          <a:p>
            <a:pPr marL="514350" indent="-514350">
              <a:buAutoNum type="arabicPeriod"/>
            </a:pPr>
            <a:r>
              <a:rPr lang="en-GB" dirty="0">
                <a:solidFill>
                  <a:srgbClr val="C00000"/>
                </a:solidFill>
              </a:rPr>
              <a:t>Four</a:t>
            </a:r>
          </a:p>
          <a:p>
            <a:pPr marL="514350" indent="-514350">
              <a:buAutoNum type="arabicPeriod"/>
            </a:pPr>
            <a:endParaRPr lang="en-GB" dirty="0"/>
          </a:p>
          <a:p>
            <a:pPr marL="514350" indent="-514350">
              <a:buAutoNum type="arabicPeriod"/>
            </a:pPr>
            <a:endParaRPr lang="en-GB" dirty="0"/>
          </a:p>
          <a:p>
            <a:pPr marL="514350" indent="-514350">
              <a:buAutoNum type="arabicPeriod"/>
            </a:pPr>
            <a:r>
              <a:rPr lang="en-GB" dirty="0"/>
              <a:t>influence</a:t>
            </a:r>
          </a:p>
          <a:p>
            <a:pPr marL="0" indent="0">
              <a:buNone/>
            </a:pPr>
            <a:endParaRPr lang="en-GB" sz="4700" dirty="0"/>
          </a:p>
          <a:p>
            <a:pPr marL="0" indent="0">
              <a:buNone/>
            </a:pPr>
            <a:r>
              <a:rPr lang="en-GB" dirty="0">
                <a:solidFill>
                  <a:srgbClr val="C00000"/>
                </a:solidFill>
              </a:rPr>
              <a:t>5.     Peace</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CCB27F5E-37D8-B3E8-EC7F-588C71AF3B0D}"/>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07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2B89-E04A-E3D4-E181-A1023D5CCD6B}"/>
              </a:ext>
            </a:extLst>
          </p:cNvPr>
          <p:cNvSpPr>
            <a:spLocks noGrp="1"/>
          </p:cNvSpPr>
          <p:nvPr>
            <p:ph type="title"/>
          </p:nvPr>
        </p:nvSpPr>
        <p:spPr>
          <a:xfrm>
            <a:off x="838200" y="-139700"/>
            <a:ext cx="10515600" cy="1325563"/>
          </a:xfrm>
        </p:spPr>
        <p:txBody>
          <a:bodyPr/>
          <a:lstStyle/>
          <a:p>
            <a:r>
              <a:rPr lang="en-US" dirty="0"/>
              <a:t>Quick quiz	</a:t>
            </a:r>
            <a:endParaRPr lang="en-GB" dirty="0"/>
          </a:p>
        </p:txBody>
      </p:sp>
      <p:sp>
        <p:nvSpPr>
          <p:cNvPr id="4" name="Content Placeholder 3">
            <a:extLst>
              <a:ext uri="{FF2B5EF4-FFF2-40B4-BE49-F238E27FC236}">
                <a16:creationId xmlns:a16="http://schemas.microsoft.com/office/drawing/2014/main" id="{248CDCAD-5E3C-5ABC-F827-0D892A5D6083}"/>
              </a:ext>
            </a:extLst>
          </p:cNvPr>
          <p:cNvSpPr>
            <a:spLocks noGrp="1"/>
          </p:cNvSpPr>
          <p:nvPr>
            <p:ph sz="half" idx="1"/>
          </p:nvPr>
        </p:nvSpPr>
        <p:spPr>
          <a:xfrm>
            <a:off x="838200" y="1304925"/>
            <a:ext cx="7600950" cy="4582692"/>
          </a:xfrm>
        </p:spPr>
        <p:txBody>
          <a:bodyPr>
            <a:noAutofit/>
          </a:bodyPr>
          <a:lstStyle/>
          <a:p>
            <a:pPr marL="514350" indent="-514350">
              <a:buAutoNum type="arabicPeriod"/>
            </a:pPr>
            <a:r>
              <a:rPr lang="en-US" sz="2600" dirty="0">
                <a:solidFill>
                  <a:srgbClr val="C00000"/>
                </a:solidFill>
              </a:rPr>
              <a:t>Who are the main three characters in the play?</a:t>
            </a:r>
          </a:p>
          <a:p>
            <a:pPr marL="514350" indent="-514350">
              <a:buAutoNum type="arabicPeriod"/>
            </a:pPr>
            <a:endParaRPr lang="en-US" sz="2600" dirty="0"/>
          </a:p>
          <a:p>
            <a:pPr marL="514350" indent="-514350">
              <a:buAutoNum type="arabicPeriod"/>
            </a:pPr>
            <a:r>
              <a:rPr lang="en-GB" sz="2600" dirty="0"/>
              <a:t>Who is the protagonist of the play?</a:t>
            </a:r>
          </a:p>
          <a:p>
            <a:pPr marL="514350" indent="-514350">
              <a:buAutoNum type="arabicPeriod"/>
            </a:pPr>
            <a:endParaRPr lang="en-GB" sz="2600" dirty="0"/>
          </a:p>
          <a:p>
            <a:pPr marL="514350" indent="-514350">
              <a:buAutoNum type="arabicPeriod"/>
            </a:pPr>
            <a:r>
              <a:rPr lang="en-US" sz="2600" dirty="0">
                <a:solidFill>
                  <a:srgbClr val="C00000"/>
                </a:solidFill>
              </a:rPr>
              <a:t>Who is the antagonist of the play?</a:t>
            </a:r>
          </a:p>
          <a:p>
            <a:pPr marL="514350" indent="-514350">
              <a:buAutoNum type="arabicPeriod"/>
            </a:pPr>
            <a:endParaRPr lang="en-GB" sz="2600" dirty="0"/>
          </a:p>
          <a:p>
            <a:pPr marL="514350" indent="-514350">
              <a:buAutoNum type="arabicPeriod"/>
            </a:pPr>
            <a:r>
              <a:rPr lang="en-GB" sz="2600" dirty="0"/>
              <a:t>Who could we say for sure is </a:t>
            </a:r>
            <a:r>
              <a:rPr lang="en-GB" sz="2600" dirty="0" err="1"/>
              <a:t>defintely</a:t>
            </a:r>
            <a:r>
              <a:rPr lang="en-GB" sz="2600" dirty="0"/>
              <a:t> a tragic victim in the play?</a:t>
            </a:r>
          </a:p>
          <a:p>
            <a:pPr marL="514350" indent="-514350">
              <a:buAutoNum type="arabicPeriod"/>
            </a:pPr>
            <a:endParaRPr lang="en-GB" sz="2600" dirty="0"/>
          </a:p>
          <a:p>
            <a:pPr marL="514350" indent="-514350">
              <a:buAutoNum type="arabicPeriod"/>
            </a:pPr>
            <a:r>
              <a:rPr lang="en-GB" sz="2600" dirty="0">
                <a:solidFill>
                  <a:srgbClr val="C00000"/>
                </a:solidFill>
              </a:rPr>
              <a:t>What is the name of the man that got promotion, making Iago angry because he felt he deserved he promotion instead?</a:t>
            </a:r>
          </a:p>
        </p:txBody>
      </p:sp>
      <p:sp>
        <p:nvSpPr>
          <p:cNvPr id="5" name="Content Placeholder 4">
            <a:extLst>
              <a:ext uri="{FF2B5EF4-FFF2-40B4-BE49-F238E27FC236}">
                <a16:creationId xmlns:a16="http://schemas.microsoft.com/office/drawing/2014/main" id="{7379D7A1-A4BB-59AD-72DA-BEC2190408B6}"/>
              </a:ext>
            </a:extLst>
          </p:cNvPr>
          <p:cNvSpPr>
            <a:spLocks noGrp="1"/>
          </p:cNvSpPr>
          <p:nvPr>
            <p:ph sz="half" idx="2"/>
          </p:nvPr>
        </p:nvSpPr>
        <p:spPr>
          <a:xfrm>
            <a:off x="8677274" y="1304925"/>
            <a:ext cx="3286126" cy="4872038"/>
          </a:xfrm>
        </p:spPr>
        <p:txBody>
          <a:bodyPr>
            <a:normAutofit fontScale="85000" lnSpcReduction="20000"/>
          </a:bodyPr>
          <a:lstStyle/>
          <a:p>
            <a:pPr marL="514350" indent="-514350">
              <a:buAutoNum type="arabicPeriod"/>
            </a:pPr>
            <a:r>
              <a:rPr lang="en-US" dirty="0">
                <a:solidFill>
                  <a:srgbClr val="C00000"/>
                </a:solidFill>
              </a:rPr>
              <a:t>Othello, Desdemona and Iago</a:t>
            </a:r>
          </a:p>
          <a:p>
            <a:pPr marL="514350" indent="-514350">
              <a:buAutoNum type="arabicPeriod"/>
            </a:pPr>
            <a:endParaRPr lang="en-US" sz="5200" dirty="0"/>
          </a:p>
          <a:p>
            <a:pPr marL="514350" indent="-514350">
              <a:buAutoNum type="arabicPeriod"/>
            </a:pPr>
            <a:r>
              <a:rPr lang="en-GB" dirty="0"/>
              <a:t>Othello</a:t>
            </a:r>
          </a:p>
          <a:p>
            <a:pPr marL="514350" indent="-514350">
              <a:buAutoNum type="arabicPeriod"/>
            </a:pPr>
            <a:endParaRPr lang="en-GB" sz="5700" dirty="0"/>
          </a:p>
          <a:p>
            <a:pPr marL="514350" indent="-514350">
              <a:buAutoNum type="arabicPeriod"/>
            </a:pPr>
            <a:r>
              <a:rPr lang="en-GB" dirty="0">
                <a:solidFill>
                  <a:srgbClr val="C00000"/>
                </a:solidFill>
              </a:rPr>
              <a:t>Iago</a:t>
            </a:r>
          </a:p>
          <a:p>
            <a:pPr marL="514350" indent="-514350">
              <a:buAutoNum type="arabicPeriod"/>
            </a:pPr>
            <a:endParaRPr lang="en-GB" dirty="0"/>
          </a:p>
          <a:p>
            <a:pPr marL="514350" indent="-514350">
              <a:buAutoNum type="arabicPeriod"/>
            </a:pPr>
            <a:endParaRPr lang="en-GB" sz="700" dirty="0"/>
          </a:p>
          <a:p>
            <a:pPr marL="514350" indent="-514350">
              <a:buAutoNum type="arabicPeriod"/>
            </a:pPr>
            <a:r>
              <a:rPr lang="en-GB" dirty="0"/>
              <a:t>Desdemona</a:t>
            </a:r>
          </a:p>
          <a:p>
            <a:pPr marL="0" indent="0">
              <a:buNone/>
            </a:pPr>
            <a:endParaRPr lang="en-GB" sz="6500" dirty="0"/>
          </a:p>
          <a:p>
            <a:pPr marL="0" indent="0">
              <a:buNone/>
            </a:pPr>
            <a:r>
              <a:rPr lang="en-GB" dirty="0">
                <a:solidFill>
                  <a:srgbClr val="C00000"/>
                </a:solidFill>
              </a:rPr>
              <a:t>5.     Michael Cassio</a:t>
            </a:r>
          </a:p>
          <a:p>
            <a:pPr marL="514350" indent="-514350">
              <a:buAutoNum type="arabicPeriod"/>
            </a:pPr>
            <a:endParaRPr lang="en-GB" dirty="0"/>
          </a:p>
          <a:p>
            <a:pPr marL="514350" indent="-514350">
              <a:buAutoNum type="arabicPeriod"/>
            </a:pPr>
            <a:endParaRPr lang="en-US" dirty="0"/>
          </a:p>
        </p:txBody>
      </p:sp>
      <p:sp>
        <p:nvSpPr>
          <p:cNvPr id="3" name="Rectangle 2">
            <a:extLst>
              <a:ext uri="{FF2B5EF4-FFF2-40B4-BE49-F238E27FC236}">
                <a16:creationId xmlns:a16="http://schemas.microsoft.com/office/drawing/2014/main" id="{33CCB1B0-12E9-14BD-3C59-0D243322B429}"/>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77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567A-00FB-3E3F-AE8B-818362908C11}"/>
              </a:ext>
            </a:extLst>
          </p:cNvPr>
          <p:cNvSpPr>
            <a:spLocks noGrp="1"/>
          </p:cNvSpPr>
          <p:nvPr>
            <p:ph type="title"/>
          </p:nvPr>
        </p:nvSpPr>
        <p:spPr>
          <a:xfrm>
            <a:off x="1314061" y="0"/>
            <a:ext cx="10515600" cy="1325563"/>
          </a:xfrm>
        </p:spPr>
        <p:txBody>
          <a:bodyPr/>
          <a:lstStyle/>
          <a:p>
            <a:r>
              <a:rPr lang="en-US" dirty="0"/>
              <a:t>What’s the situation?</a:t>
            </a:r>
            <a:endParaRPr lang="en-GB" dirty="0"/>
          </a:p>
        </p:txBody>
      </p:sp>
      <p:pic>
        <p:nvPicPr>
          <p:cNvPr id="13" name="Picture 12">
            <a:extLst>
              <a:ext uri="{FF2B5EF4-FFF2-40B4-BE49-F238E27FC236}">
                <a16:creationId xmlns:a16="http://schemas.microsoft.com/office/drawing/2014/main" id="{2CFAD669-C757-331C-D794-1942381CA274}"/>
              </a:ext>
            </a:extLst>
          </p:cNvPr>
          <p:cNvPicPr>
            <a:picLocks noChangeAspect="1"/>
          </p:cNvPicPr>
          <p:nvPr/>
        </p:nvPicPr>
        <p:blipFill>
          <a:blip r:embed="rId2"/>
          <a:stretch>
            <a:fillRect/>
          </a:stretch>
        </p:blipFill>
        <p:spPr>
          <a:xfrm>
            <a:off x="1370045" y="1166943"/>
            <a:ext cx="8799911" cy="5294862"/>
          </a:xfrm>
          <a:prstGeom prst="rect">
            <a:avLst/>
          </a:prstGeom>
        </p:spPr>
      </p:pic>
      <p:sp>
        <p:nvSpPr>
          <p:cNvPr id="3" name="Rectangle 2">
            <a:extLst>
              <a:ext uri="{FF2B5EF4-FFF2-40B4-BE49-F238E27FC236}">
                <a16:creationId xmlns:a16="http://schemas.microsoft.com/office/drawing/2014/main" id="{3897043C-6CAC-30C8-C6D4-6FA3EF48A643}"/>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2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608F07-7ABF-DC77-3779-D15C33AFA757}"/>
              </a:ext>
            </a:extLst>
          </p:cNvPr>
          <p:cNvPicPr>
            <a:picLocks noChangeAspect="1"/>
          </p:cNvPicPr>
          <p:nvPr/>
        </p:nvPicPr>
        <p:blipFill>
          <a:blip r:embed="rId2"/>
          <a:stretch>
            <a:fillRect/>
          </a:stretch>
        </p:blipFill>
        <p:spPr>
          <a:xfrm>
            <a:off x="410546" y="793152"/>
            <a:ext cx="3344429" cy="4090343"/>
          </a:xfrm>
          <a:prstGeom prst="rect">
            <a:avLst/>
          </a:prstGeom>
        </p:spPr>
      </p:pic>
      <p:pic>
        <p:nvPicPr>
          <p:cNvPr id="7" name="Picture 6">
            <a:extLst>
              <a:ext uri="{FF2B5EF4-FFF2-40B4-BE49-F238E27FC236}">
                <a16:creationId xmlns:a16="http://schemas.microsoft.com/office/drawing/2014/main" id="{C4E67595-1C82-64D2-8906-83385C257C44}"/>
              </a:ext>
            </a:extLst>
          </p:cNvPr>
          <p:cNvPicPr>
            <a:picLocks noChangeAspect="1"/>
          </p:cNvPicPr>
          <p:nvPr/>
        </p:nvPicPr>
        <p:blipFill rotWithShape="1">
          <a:blip r:embed="rId3"/>
          <a:srcRect l="10447" t="14443" r="8395" b="9931"/>
          <a:stretch/>
        </p:blipFill>
        <p:spPr>
          <a:xfrm>
            <a:off x="4228559" y="912442"/>
            <a:ext cx="3226599" cy="4038816"/>
          </a:xfrm>
          <a:prstGeom prst="rect">
            <a:avLst/>
          </a:prstGeom>
          <a:effectLst>
            <a:softEdge rad="63500"/>
          </a:effectLst>
        </p:spPr>
      </p:pic>
      <p:pic>
        <p:nvPicPr>
          <p:cNvPr id="8" name="Picture 7">
            <a:extLst>
              <a:ext uri="{FF2B5EF4-FFF2-40B4-BE49-F238E27FC236}">
                <a16:creationId xmlns:a16="http://schemas.microsoft.com/office/drawing/2014/main" id="{EE6B5795-DF28-EE1C-058C-74046DA2371A}"/>
              </a:ext>
            </a:extLst>
          </p:cNvPr>
          <p:cNvPicPr>
            <a:picLocks noChangeAspect="1"/>
          </p:cNvPicPr>
          <p:nvPr/>
        </p:nvPicPr>
        <p:blipFill>
          <a:blip r:embed="rId4"/>
          <a:stretch>
            <a:fillRect/>
          </a:stretch>
        </p:blipFill>
        <p:spPr>
          <a:xfrm>
            <a:off x="8402325" y="819136"/>
            <a:ext cx="3102319" cy="4270859"/>
          </a:xfrm>
          <a:prstGeom prst="rect">
            <a:avLst/>
          </a:prstGeom>
        </p:spPr>
      </p:pic>
      <p:sp>
        <p:nvSpPr>
          <p:cNvPr id="9" name="Rectangle 8">
            <a:extLst>
              <a:ext uri="{FF2B5EF4-FFF2-40B4-BE49-F238E27FC236}">
                <a16:creationId xmlns:a16="http://schemas.microsoft.com/office/drawing/2014/main" id="{745D2FEE-8B8C-99E9-F630-48C9BA196CFA}"/>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12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96FCC9-E296-A1C1-38F5-001EB8F6BDCF}"/>
              </a:ext>
            </a:extLst>
          </p:cNvPr>
          <p:cNvSpPr txBox="1"/>
          <p:nvPr/>
        </p:nvSpPr>
        <p:spPr>
          <a:xfrm>
            <a:off x="-1" y="0"/>
            <a:ext cx="5952931" cy="7201972"/>
          </a:xfrm>
          <a:prstGeom prst="rect">
            <a:avLst/>
          </a:prstGeom>
          <a:noFill/>
        </p:spPr>
        <p:txBody>
          <a:bodyPr wrap="square" rtlCol="0">
            <a:spAutoFit/>
          </a:bodyPr>
          <a:lstStyle/>
          <a:p>
            <a:r>
              <a:rPr lang="en-US" b="1" u="sng" dirty="0"/>
              <a:t>Act I</a:t>
            </a:r>
          </a:p>
          <a:p>
            <a:endParaRPr lang="en-US" sz="1000" dirty="0"/>
          </a:p>
          <a:p>
            <a:r>
              <a:rPr lang="en-US" dirty="0"/>
              <a:t>The curtains open and the audience catches sight of a street in Venice. Iago is there, accompanied by a man who seems angry with him. </a:t>
            </a:r>
          </a:p>
          <a:p>
            <a:endParaRPr lang="en-US" sz="1000" dirty="0"/>
          </a:p>
          <a:p>
            <a:r>
              <a:rPr lang="en-US" dirty="0"/>
              <a:t>His name is Roderigo and he is upset because he has just found out that Othello ran off with Desdemona to marry her. Roderigo was secretly in love with Desdemona and claims Iago kept it a secret from him because he is so loyal to Othello.</a:t>
            </a:r>
          </a:p>
          <a:p>
            <a:endParaRPr lang="en-US" sz="1000" dirty="0"/>
          </a:p>
          <a:p>
            <a:r>
              <a:rPr lang="en-US" dirty="0"/>
              <a:t>Iago replies that actually, he hates Othello for not promoting him and promoting Michael Cassio instead. Iago claims Cassio only knows how to win battles by reading about them in books, not from first-hand experience of fighting and killing like he himself has. </a:t>
            </a:r>
          </a:p>
          <a:p>
            <a:endParaRPr lang="en-US" sz="1000" dirty="0"/>
          </a:p>
          <a:p>
            <a:r>
              <a:rPr lang="en-US" dirty="0"/>
              <a:t>Iago and Roderigo go to Desdemona’s home to tell her father, Brabantio, about the fact she ran off to marry Othello.</a:t>
            </a:r>
          </a:p>
          <a:p>
            <a:endParaRPr lang="en-US" sz="1000" dirty="0"/>
          </a:p>
          <a:p>
            <a:r>
              <a:rPr lang="en-US" dirty="0"/>
              <a:t>Brabantio is furious when he hears Iago’s message, but Iago sneaks off before Brabantio sees him, so that it will never get back to Othello that he was the one who told Desdemona’s father what was going on. Brabantio and Roderigo then go off in search of Othello and Desdemona. </a:t>
            </a:r>
            <a:endParaRPr lang="en-GB" dirty="0"/>
          </a:p>
        </p:txBody>
      </p:sp>
      <p:sp>
        <p:nvSpPr>
          <p:cNvPr id="3" name="TextBox 2">
            <a:extLst>
              <a:ext uri="{FF2B5EF4-FFF2-40B4-BE49-F238E27FC236}">
                <a16:creationId xmlns:a16="http://schemas.microsoft.com/office/drawing/2014/main" id="{A22AFAE7-7914-CA6D-083F-FB7725F7CA19}"/>
              </a:ext>
            </a:extLst>
          </p:cNvPr>
          <p:cNvSpPr txBox="1"/>
          <p:nvPr/>
        </p:nvSpPr>
        <p:spPr>
          <a:xfrm>
            <a:off x="6074234" y="-27993"/>
            <a:ext cx="6164424" cy="7232749"/>
          </a:xfrm>
          <a:prstGeom prst="rect">
            <a:avLst/>
          </a:prstGeom>
          <a:noFill/>
        </p:spPr>
        <p:txBody>
          <a:bodyPr wrap="square" rtlCol="0">
            <a:spAutoFit/>
          </a:bodyPr>
          <a:lstStyle/>
          <a:p>
            <a:r>
              <a:rPr lang="en-US" dirty="0"/>
              <a:t>The action then switches to Othello, who is in the process of being told by Cassio that the Duke of Venice has ordered him to sail to Cyprus to defend it from the Turks. </a:t>
            </a:r>
          </a:p>
          <a:p>
            <a:endParaRPr lang="en-US" sz="1000" dirty="0"/>
          </a:p>
          <a:p>
            <a:r>
              <a:rPr lang="en-US" dirty="0"/>
              <a:t>Brabantio though has heard of Othello’s location and barges in with Roderigo ready for a fight. </a:t>
            </a:r>
          </a:p>
          <a:p>
            <a:endParaRPr lang="en-US" sz="1000" dirty="0"/>
          </a:p>
          <a:p>
            <a:r>
              <a:rPr lang="en-US" dirty="0"/>
              <a:t>He is outraged that Desdemona has chosen Othello to marry instead of someone more important, richer and of better social status. </a:t>
            </a:r>
          </a:p>
          <a:p>
            <a:endParaRPr lang="en-US" sz="1000" dirty="0"/>
          </a:p>
          <a:p>
            <a:r>
              <a:rPr lang="en-US" dirty="0"/>
              <a:t>He claims that Othello used supernatural powers to bewitch and trick Desdemona into falling in love with him. </a:t>
            </a:r>
          </a:p>
          <a:p>
            <a:endParaRPr lang="en-US" sz="1000" dirty="0"/>
          </a:p>
          <a:p>
            <a:r>
              <a:rPr lang="en-US" dirty="0"/>
              <a:t>Othello though is calm in his reply and tells Desdemona’s father that they fell in love when Othello came to visit and stay with </a:t>
            </a:r>
          </a:p>
          <a:p>
            <a:r>
              <a:rPr lang="en-US" dirty="0"/>
              <a:t>Brabantio previously. </a:t>
            </a:r>
          </a:p>
          <a:p>
            <a:endParaRPr lang="en-US" sz="1000" dirty="0"/>
          </a:p>
          <a:p>
            <a:r>
              <a:rPr lang="en-US" dirty="0"/>
              <a:t>Othello then hears that the Duke of Venice is insistent that he leave for Cyprus that night, meaning he would have to leave Desdemona at home with her father for her protection.</a:t>
            </a:r>
          </a:p>
          <a:p>
            <a:endParaRPr lang="en-US" sz="1000" dirty="0"/>
          </a:p>
          <a:p>
            <a:r>
              <a:rPr lang="en-US" dirty="0"/>
              <a:t>Brabantio though forbids Desdemona from coming home with him, meaning Othello comes up with a plan for his friend Iago to accompany Desdemona to Cyprus some time later. </a:t>
            </a:r>
          </a:p>
          <a:p>
            <a:endParaRPr lang="en-US" sz="1000" dirty="0"/>
          </a:p>
          <a:p>
            <a:r>
              <a:rPr lang="en-US" dirty="0"/>
              <a:t>Act I ends with Iago formalizing his plan to destroy Othello by convincing him that Desdemona is having an affair with Cassio.</a:t>
            </a:r>
            <a:endParaRPr lang="en-GB" dirty="0"/>
          </a:p>
        </p:txBody>
      </p:sp>
    </p:spTree>
    <p:extLst>
      <p:ext uri="{BB962C8B-B14F-4D97-AF65-F5344CB8AC3E}">
        <p14:creationId xmlns:p14="http://schemas.microsoft.com/office/powerpoint/2010/main" val="83202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AFE7AD-72A4-495A-B5FD-223C6C63D2F4}"/>
              </a:ext>
            </a:extLst>
          </p:cNvPr>
          <p:cNvPicPr>
            <a:picLocks noChangeAspect="1"/>
          </p:cNvPicPr>
          <p:nvPr/>
        </p:nvPicPr>
        <p:blipFill>
          <a:blip r:embed="rId2"/>
          <a:stretch>
            <a:fillRect/>
          </a:stretch>
        </p:blipFill>
        <p:spPr>
          <a:xfrm>
            <a:off x="5501502" y="1728252"/>
            <a:ext cx="5721669" cy="3328471"/>
          </a:xfrm>
          <a:prstGeom prst="rect">
            <a:avLst/>
          </a:prstGeom>
        </p:spPr>
      </p:pic>
      <p:sp>
        <p:nvSpPr>
          <p:cNvPr id="4" name="Rectangle 3">
            <a:extLst>
              <a:ext uri="{FF2B5EF4-FFF2-40B4-BE49-F238E27FC236}">
                <a16:creationId xmlns:a16="http://schemas.microsoft.com/office/drawing/2014/main" id="{0D7E810F-65CA-C035-5F85-815E08E83AB4}"/>
              </a:ext>
            </a:extLst>
          </p:cNvPr>
          <p:cNvSpPr/>
          <p:nvPr/>
        </p:nvSpPr>
        <p:spPr>
          <a:xfrm>
            <a:off x="1662815" y="1640403"/>
            <a:ext cx="3159558" cy="3416320"/>
          </a:xfrm>
          <a:prstGeom prst="rect">
            <a:avLst/>
          </a:prstGeom>
          <a:noFill/>
        </p:spPr>
        <p:txBody>
          <a:bodyPr wrap="square" lIns="91440" tIns="45720" rIns="91440" bIns="45720">
            <a:spAutoFit/>
          </a:bodyPr>
          <a:lstStyle/>
          <a:p>
            <a:r>
              <a:rPr lang="en-US" sz="5400" b="0" cap="none" spc="0" dirty="0">
                <a:ln w="0"/>
                <a:solidFill>
                  <a:schemeClr val="tx1"/>
                </a:solidFill>
                <a:effectLst>
                  <a:outerShdw blurRad="38100" dist="19050" dir="2700000" algn="tl" rotWithShape="0">
                    <a:schemeClr val="dk1">
                      <a:alpha val="40000"/>
                    </a:schemeClr>
                  </a:outerShdw>
                </a:effectLst>
              </a:rPr>
              <a:t>Reading the summary of Act I</a:t>
            </a:r>
          </a:p>
        </p:txBody>
      </p:sp>
      <p:sp>
        <p:nvSpPr>
          <p:cNvPr id="5" name="Rectangle 4">
            <a:extLst>
              <a:ext uri="{FF2B5EF4-FFF2-40B4-BE49-F238E27FC236}">
                <a16:creationId xmlns:a16="http://schemas.microsoft.com/office/drawing/2014/main" id="{04A77657-8817-DA5C-F0B0-FE91332E1081}"/>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55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639F89-7CD4-BF80-BEFA-3FA6DC8E3AF4}"/>
              </a:ext>
            </a:extLst>
          </p:cNvPr>
          <p:cNvSpPr txBox="1"/>
          <p:nvPr/>
        </p:nvSpPr>
        <p:spPr>
          <a:xfrm>
            <a:off x="2126003" y="4820614"/>
            <a:ext cx="7939994" cy="1615827"/>
          </a:xfrm>
          <a:prstGeom prst="rect">
            <a:avLst/>
          </a:prstGeom>
          <a:noFill/>
        </p:spPr>
        <p:txBody>
          <a:bodyPr wrap="none" rtlCol="0">
            <a:spAutoFit/>
          </a:bodyPr>
          <a:lstStyle/>
          <a:p>
            <a:r>
              <a:rPr lang="en-US" sz="3300" dirty="0">
                <a:solidFill>
                  <a:srgbClr val="C00000"/>
                </a:solidFill>
              </a:rPr>
              <a:t>EXT: What do you think of Brabantio? Why?</a:t>
            </a:r>
          </a:p>
          <a:p>
            <a:endParaRPr lang="en-US" sz="3300" dirty="0">
              <a:solidFill>
                <a:srgbClr val="C00000"/>
              </a:solidFill>
            </a:endParaRPr>
          </a:p>
          <a:p>
            <a:r>
              <a:rPr lang="en-US" sz="3300" dirty="0">
                <a:solidFill>
                  <a:srgbClr val="C00000"/>
                </a:solidFill>
              </a:rPr>
              <a:t>        What do you think of Roderigo? Why?</a:t>
            </a:r>
            <a:endParaRPr lang="en-GB" sz="3300" dirty="0">
              <a:solidFill>
                <a:srgbClr val="C00000"/>
              </a:solidFill>
            </a:endParaRPr>
          </a:p>
        </p:txBody>
      </p:sp>
      <p:pic>
        <p:nvPicPr>
          <p:cNvPr id="5" name="Picture 4">
            <a:extLst>
              <a:ext uri="{FF2B5EF4-FFF2-40B4-BE49-F238E27FC236}">
                <a16:creationId xmlns:a16="http://schemas.microsoft.com/office/drawing/2014/main" id="{40D01C8F-795D-7BFA-443B-C6492D2C1742}"/>
              </a:ext>
            </a:extLst>
          </p:cNvPr>
          <p:cNvPicPr>
            <a:picLocks noChangeAspect="1"/>
          </p:cNvPicPr>
          <p:nvPr/>
        </p:nvPicPr>
        <p:blipFill>
          <a:blip r:embed="rId2">
            <a:biLevel thresh="75000"/>
          </a:blip>
          <a:stretch>
            <a:fillRect/>
          </a:stretch>
        </p:blipFill>
        <p:spPr>
          <a:xfrm>
            <a:off x="5606749" y="573297"/>
            <a:ext cx="5699686" cy="3203876"/>
          </a:xfrm>
          <a:prstGeom prst="rect">
            <a:avLst/>
          </a:prstGeom>
          <a:ln w="38100">
            <a:solidFill>
              <a:schemeClr val="tx1"/>
            </a:solidFill>
          </a:ln>
        </p:spPr>
      </p:pic>
      <p:sp>
        <p:nvSpPr>
          <p:cNvPr id="6" name="Rectangle 5">
            <a:extLst>
              <a:ext uri="{FF2B5EF4-FFF2-40B4-BE49-F238E27FC236}">
                <a16:creationId xmlns:a16="http://schemas.microsoft.com/office/drawing/2014/main" id="{C5347E20-CFE1-AE1B-2023-C0B2458DC6F1}"/>
              </a:ext>
            </a:extLst>
          </p:cNvPr>
          <p:cNvSpPr/>
          <p:nvPr/>
        </p:nvSpPr>
        <p:spPr>
          <a:xfrm>
            <a:off x="294942" y="179918"/>
            <a:ext cx="4855520" cy="4247317"/>
          </a:xfrm>
          <a:prstGeom prst="rect">
            <a:avLst/>
          </a:prstGeom>
          <a:noFill/>
        </p:spPr>
        <p:txBody>
          <a:bodyPr wrap="square" lIns="91440" tIns="45720" rIns="91440" bIns="45720">
            <a:spAutoFit/>
          </a:bodyPr>
          <a:lstStyle/>
          <a:p>
            <a:r>
              <a:rPr lang="en-US" sz="5400" b="0" cap="none" spc="0" dirty="0">
                <a:ln w="0"/>
                <a:solidFill>
                  <a:schemeClr val="tx1"/>
                </a:solidFill>
                <a:effectLst>
                  <a:outerShdw blurRad="38100" dist="19050" dir="2700000" algn="tl" rotWithShape="0">
                    <a:schemeClr val="dk1">
                      <a:alpha val="40000"/>
                    </a:schemeClr>
                  </a:outerShdw>
                </a:effectLst>
              </a:rPr>
              <a:t>Use the Act I sheet we have read through to create a storyboard.</a:t>
            </a:r>
          </a:p>
        </p:txBody>
      </p:sp>
      <p:sp>
        <p:nvSpPr>
          <p:cNvPr id="7" name="Rectangle 6">
            <a:extLst>
              <a:ext uri="{FF2B5EF4-FFF2-40B4-BE49-F238E27FC236}">
                <a16:creationId xmlns:a16="http://schemas.microsoft.com/office/drawing/2014/main" id="{6A76E89D-C4ED-2CD4-A740-F1BB538C697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74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BBD12-4153-B0FA-A0E6-497FCA23DB0D}"/>
              </a:ext>
            </a:extLst>
          </p:cNvPr>
          <p:cNvPicPr>
            <a:picLocks noChangeAspect="1"/>
          </p:cNvPicPr>
          <p:nvPr/>
        </p:nvPicPr>
        <p:blipFill>
          <a:blip r:embed="rId2"/>
          <a:stretch>
            <a:fillRect/>
          </a:stretch>
        </p:blipFill>
        <p:spPr>
          <a:xfrm>
            <a:off x="1718819" y="188536"/>
            <a:ext cx="8521831" cy="4793530"/>
          </a:xfrm>
          <a:prstGeom prst="rect">
            <a:avLst/>
          </a:prstGeom>
        </p:spPr>
      </p:pic>
      <p:sp>
        <p:nvSpPr>
          <p:cNvPr id="4" name="Rectangle 3">
            <a:extLst>
              <a:ext uri="{FF2B5EF4-FFF2-40B4-BE49-F238E27FC236}">
                <a16:creationId xmlns:a16="http://schemas.microsoft.com/office/drawing/2014/main" id="{8C8DAA11-CE7F-A334-1F5D-257E18AFCCE6}"/>
              </a:ext>
            </a:extLst>
          </p:cNvPr>
          <p:cNvSpPr/>
          <p:nvPr/>
        </p:nvSpPr>
        <p:spPr>
          <a:xfrm>
            <a:off x="696744" y="5103674"/>
            <a:ext cx="11011348" cy="1754326"/>
          </a:xfrm>
          <a:prstGeom prst="rect">
            <a:avLst/>
          </a:prstGeom>
          <a:noFill/>
        </p:spPr>
        <p:txBody>
          <a:bodyPr wrap="square" lIns="91440" tIns="45720" rIns="91440" bIns="45720">
            <a:spAutoFit/>
          </a:bodyPr>
          <a:lstStyle/>
          <a:p>
            <a:pPr algn="ctr"/>
            <a:r>
              <a:rPr lang="en-US" sz="5400" b="0" i="1" cap="none" spc="0" dirty="0">
                <a:ln w="0"/>
                <a:solidFill>
                  <a:schemeClr val="tx1"/>
                </a:solidFill>
                <a:effectLst>
                  <a:outerShdw blurRad="38100" dist="19050" dir="2700000" algn="tl" rotWithShape="0">
                    <a:schemeClr val="dk1">
                      <a:alpha val="40000"/>
                    </a:schemeClr>
                  </a:outerShdw>
                </a:effectLst>
              </a:rPr>
              <a:t>What kinds of things would we expect to see in Act 1?</a:t>
            </a:r>
          </a:p>
        </p:txBody>
      </p:sp>
      <p:sp>
        <p:nvSpPr>
          <p:cNvPr id="5" name="Rectangle 4">
            <a:extLst>
              <a:ext uri="{FF2B5EF4-FFF2-40B4-BE49-F238E27FC236}">
                <a16:creationId xmlns:a16="http://schemas.microsoft.com/office/drawing/2014/main" id="{1EBC575F-AEE9-E0C6-4286-10E86AC510BC}"/>
              </a:ext>
            </a:extLst>
          </p:cNvPr>
          <p:cNvSpPr/>
          <p:nvPr/>
        </p:nvSpPr>
        <p:spPr>
          <a:xfrm>
            <a:off x="0" y="0"/>
            <a:ext cx="12192000" cy="6858000"/>
          </a:xfrm>
          <a:prstGeom prst="rect">
            <a:avLst/>
          </a:prstGeom>
          <a:solidFill>
            <a:schemeClr val="accent1">
              <a:lumMod val="75000"/>
              <a:alpha val="33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094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TotalTime>
  <Words>870</Words>
  <Application>Microsoft Office PowerPoint</Application>
  <PresentationFormat>Widescreen</PresentationFormat>
  <Paragraphs>134</Paragraphs>
  <Slides>12</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Berlin Sans FB</vt:lpstr>
      <vt:lpstr>Office Theme</vt:lpstr>
      <vt:lpstr>What happens in Act 1 of Othello?</vt:lpstr>
      <vt:lpstr>Quick quiz </vt:lpstr>
      <vt:lpstr>Quick quiz </vt:lpstr>
      <vt:lpstr>What’s the situation?</vt:lpstr>
      <vt:lpstr>PowerPoint Presentation</vt:lpstr>
      <vt:lpstr>PowerPoint Presentation</vt:lpstr>
      <vt:lpstr>PowerPoint Presentation</vt:lpstr>
      <vt:lpstr>PowerPoint Presentation</vt:lpstr>
      <vt:lpstr>PowerPoint Presentation</vt:lpstr>
      <vt:lpstr>Quick quiz </vt:lpstr>
      <vt:lpstr>Quick quiz </vt:lpstr>
      <vt:lpstr>What happens in Act 1 of Othello?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we still study William Shakespeare?</dc:title>
  <dc:creator>Andy Roberts</dc:creator>
  <cp:lastModifiedBy>Andy Roberts</cp:lastModifiedBy>
  <cp:revision>56</cp:revision>
  <cp:lastPrinted>2022-09-06T19:53:39Z</cp:lastPrinted>
  <dcterms:created xsi:type="dcterms:W3CDTF">2022-09-01T20:12:44Z</dcterms:created>
  <dcterms:modified xsi:type="dcterms:W3CDTF">2022-09-12T16:53:41Z</dcterms:modified>
</cp:coreProperties>
</file>