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281" r:id="rId3"/>
    <p:sldId id="271" r:id="rId4"/>
    <p:sldId id="285" r:id="rId5"/>
    <p:sldId id="288" r:id="rId6"/>
    <p:sldId id="283" r:id="rId7"/>
    <p:sldId id="291" r:id="rId8"/>
    <p:sldId id="290" r:id="rId9"/>
    <p:sldId id="293" r:id="rId10"/>
    <p:sldId id="294" r:id="rId11"/>
    <p:sldId id="292" r:id="rId12"/>
  </p:sldIdLst>
  <p:sldSz cx="12192000" cy="6858000"/>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54" autoAdjust="0"/>
    <p:restoredTop sz="94660"/>
  </p:normalViewPr>
  <p:slideViewPr>
    <p:cSldViewPr snapToGrid="0" showGuides="1">
      <p:cViewPr varScale="1">
        <p:scale>
          <a:sx n="82" d="100"/>
          <a:sy n="82" d="100"/>
        </p:scale>
        <p:origin x="763" y="96"/>
      </p:cViewPr>
      <p:guideLst>
        <p:guide orient="horz" pos="2137"/>
        <p:guide pos="3840"/>
      </p:guideLst>
    </p:cSldViewPr>
  </p:slideViewPr>
  <p:notesTextViewPr>
    <p:cViewPr>
      <p:scale>
        <a:sx n="1" d="1"/>
        <a:sy n="1" d="1"/>
      </p:scale>
      <p:origin x="0" y="0"/>
    </p:cViewPr>
  </p:notesTextViewPr>
  <p:sorterViewPr>
    <p:cViewPr>
      <p:scale>
        <a:sx n="100" d="100"/>
        <a:sy n="100" d="100"/>
      </p:scale>
      <p:origin x="0" y="-629"/>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63AFB-D941-2EFE-7929-E0CB686206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3A3E7A6-C09B-5797-F946-4E63D2982F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7EC5DD8-004D-A0B7-3A8D-E570153DD273}"/>
              </a:ext>
            </a:extLst>
          </p:cNvPr>
          <p:cNvSpPr>
            <a:spLocks noGrp="1"/>
          </p:cNvSpPr>
          <p:nvPr>
            <p:ph type="dt" sz="half" idx="10"/>
          </p:nvPr>
        </p:nvSpPr>
        <p:spPr/>
        <p:txBody>
          <a:bodyPr/>
          <a:lstStyle/>
          <a:p>
            <a:fld id="{4D3CB58F-E932-437E-A9E8-719435FDE419}" type="datetimeFigureOut">
              <a:rPr lang="en-GB" smtClean="0"/>
              <a:t>11/09/2022</a:t>
            </a:fld>
            <a:endParaRPr lang="en-GB"/>
          </a:p>
        </p:txBody>
      </p:sp>
      <p:sp>
        <p:nvSpPr>
          <p:cNvPr id="5" name="Footer Placeholder 4">
            <a:extLst>
              <a:ext uri="{FF2B5EF4-FFF2-40B4-BE49-F238E27FC236}">
                <a16:creationId xmlns:a16="http://schemas.microsoft.com/office/drawing/2014/main" id="{21BCDB2C-E8B7-51A8-533D-8EC486FA06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E9F714-52BB-ED9A-94F0-24E11F05D070}"/>
              </a:ext>
            </a:extLst>
          </p:cNvPr>
          <p:cNvSpPr>
            <a:spLocks noGrp="1"/>
          </p:cNvSpPr>
          <p:nvPr>
            <p:ph type="sldNum" sz="quarter" idx="12"/>
          </p:nvPr>
        </p:nvSpPr>
        <p:spPr/>
        <p:txBody>
          <a:bodyPr/>
          <a:lstStyle/>
          <a:p>
            <a:fld id="{2BBA2FEF-8B1A-4069-ADD8-D2E4FCAB96A6}" type="slidenum">
              <a:rPr lang="en-GB" smtClean="0"/>
              <a:t>‹#›</a:t>
            </a:fld>
            <a:endParaRPr lang="en-GB"/>
          </a:p>
        </p:txBody>
      </p:sp>
    </p:spTree>
    <p:extLst>
      <p:ext uri="{BB962C8B-B14F-4D97-AF65-F5344CB8AC3E}">
        <p14:creationId xmlns:p14="http://schemas.microsoft.com/office/powerpoint/2010/main" val="2839054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D24E5-A06E-8C9F-FCE0-432FD43EF1A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E36C56D-814A-8ED6-EDFF-3A36470110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185B05-1C6F-E373-5492-E698CED236F8}"/>
              </a:ext>
            </a:extLst>
          </p:cNvPr>
          <p:cNvSpPr>
            <a:spLocks noGrp="1"/>
          </p:cNvSpPr>
          <p:nvPr>
            <p:ph type="dt" sz="half" idx="10"/>
          </p:nvPr>
        </p:nvSpPr>
        <p:spPr/>
        <p:txBody>
          <a:bodyPr/>
          <a:lstStyle/>
          <a:p>
            <a:fld id="{4D3CB58F-E932-437E-A9E8-719435FDE419}" type="datetimeFigureOut">
              <a:rPr lang="en-GB" smtClean="0"/>
              <a:t>11/09/2022</a:t>
            </a:fld>
            <a:endParaRPr lang="en-GB"/>
          </a:p>
        </p:txBody>
      </p:sp>
      <p:sp>
        <p:nvSpPr>
          <p:cNvPr id="5" name="Footer Placeholder 4">
            <a:extLst>
              <a:ext uri="{FF2B5EF4-FFF2-40B4-BE49-F238E27FC236}">
                <a16:creationId xmlns:a16="http://schemas.microsoft.com/office/drawing/2014/main" id="{436F0D9E-FF26-117F-E675-65435CF555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8F77BF-6AE0-C9FD-2748-DE4D288C53C7}"/>
              </a:ext>
            </a:extLst>
          </p:cNvPr>
          <p:cNvSpPr>
            <a:spLocks noGrp="1"/>
          </p:cNvSpPr>
          <p:nvPr>
            <p:ph type="sldNum" sz="quarter" idx="12"/>
          </p:nvPr>
        </p:nvSpPr>
        <p:spPr/>
        <p:txBody>
          <a:bodyPr/>
          <a:lstStyle/>
          <a:p>
            <a:fld id="{2BBA2FEF-8B1A-4069-ADD8-D2E4FCAB96A6}" type="slidenum">
              <a:rPr lang="en-GB" smtClean="0"/>
              <a:t>‹#›</a:t>
            </a:fld>
            <a:endParaRPr lang="en-GB"/>
          </a:p>
        </p:txBody>
      </p:sp>
    </p:spTree>
    <p:extLst>
      <p:ext uri="{BB962C8B-B14F-4D97-AF65-F5344CB8AC3E}">
        <p14:creationId xmlns:p14="http://schemas.microsoft.com/office/powerpoint/2010/main" val="1407552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6109BB-0C03-FCE7-FEF9-CCED4696A98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E98BB0-3EAE-FD33-5081-092B2F0387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600455-827F-8B16-C40C-CECCE8195DBD}"/>
              </a:ext>
            </a:extLst>
          </p:cNvPr>
          <p:cNvSpPr>
            <a:spLocks noGrp="1"/>
          </p:cNvSpPr>
          <p:nvPr>
            <p:ph type="dt" sz="half" idx="10"/>
          </p:nvPr>
        </p:nvSpPr>
        <p:spPr/>
        <p:txBody>
          <a:bodyPr/>
          <a:lstStyle/>
          <a:p>
            <a:fld id="{4D3CB58F-E932-437E-A9E8-719435FDE419}" type="datetimeFigureOut">
              <a:rPr lang="en-GB" smtClean="0"/>
              <a:t>11/09/2022</a:t>
            </a:fld>
            <a:endParaRPr lang="en-GB"/>
          </a:p>
        </p:txBody>
      </p:sp>
      <p:sp>
        <p:nvSpPr>
          <p:cNvPr id="5" name="Footer Placeholder 4">
            <a:extLst>
              <a:ext uri="{FF2B5EF4-FFF2-40B4-BE49-F238E27FC236}">
                <a16:creationId xmlns:a16="http://schemas.microsoft.com/office/drawing/2014/main" id="{40B6AF96-DB03-87EA-9B4A-97FF81FFE9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56687E-3264-FA2A-7E4F-1A57DE0E8112}"/>
              </a:ext>
            </a:extLst>
          </p:cNvPr>
          <p:cNvSpPr>
            <a:spLocks noGrp="1"/>
          </p:cNvSpPr>
          <p:nvPr>
            <p:ph type="sldNum" sz="quarter" idx="12"/>
          </p:nvPr>
        </p:nvSpPr>
        <p:spPr/>
        <p:txBody>
          <a:bodyPr/>
          <a:lstStyle/>
          <a:p>
            <a:fld id="{2BBA2FEF-8B1A-4069-ADD8-D2E4FCAB96A6}" type="slidenum">
              <a:rPr lang="en-GB" smtClean="0"/>
              <a:t>‹#›</a:t>
            </a:fld>
            <a:endParaRPr lang="en-GB"/>
          </a:p>
        </p:txBody>
      </p:sp>
    </p:spTree>
    <p:extLst>
      <p:ext uri="{BB962C8B-B14F-4D97-AF65-F5344CB8AC3E}">
        <p14:creationId xmlns:p14="http://schemas.microsoft.com/office/powerpoint/2010/main" val="1285305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42906-279E-4BCF-086F-BA861A114A9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22BC3D9-1A9C-B8C2-517C-3576B27F2E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027D64-71BD-F584-A422-61E4D883C882}"/>
              </a:ext>
            </a:extLst>
          </p:cNvPr>
          <p:cNvSpPr>
            <a:spLocks noGrp="1"/>
          </p:cNvSpPr>
          <p:nvPr>
            <p:ph type="dt" sz="half" idx="10"/>
          </p:nvPr>
        </p:nvSpPr>
        <p:spPr/>
        <p:txBody>
          <a:bodyPr/>
          <a:lstStyle/>
          <a:p>
            <a:fld id="{4D3CB58F-E932-437E-A9E8-719435FDE419}" type="datetimeFigureOut">
              <a:rPr lang="en-GB" smtClean="0"/>
              <a:t>11/09/2022</a:t>
            </a:fld>
            <a:endParaRPr lang="en-GB"/>
          </a:p>
        </p:txBody>
      </p:sp>
      <p:sp>
        <p:nvSpPr>
          <p:cNvPr id="5" name="Footer Placeholder 4">
            <a:extLst>
              <a:ext uri="{FF2B5EF4-FFF2-40B4-BE49-F238E27FC236}">
                <a16:creationId xmlns:a16="http://schemas.microsoft.com/office/drawing/2014/main" id="{818F3D5A-2F9A-6BBC-5CA4-1F7D14B62E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C9974A-6B61-0D80-6672-985CFA81DB3F}"/>
              </a:ext>
            </a:extLst>
          </p:cNvPr>
          <p:cNvSpPr>
            <a:spLocks noGrp="1"/>
          </p:cNvSpPr>
          <p:nvPr>
            <p:ph type="sldNum" sz="quarter" idx="12"/>
          </p:nvPr>
        </p:nvSpPr>
        <p:spPr/>
        <p:txBody>
          <a:bodyPr/>
          <a:lstStyle/>
          <a:p>
            <a:fld id="{2BBA2FEF-8B1A-4069-ADD8-D2E4FCAB96A6}" type="slidenum">
              <a:rPr lang="en-GB" smtClean="0"/>
              <a:t>‹#›</a:t>
            </a:fld>
            <a:endParaRPr lang="en-GB"/>
          </a:p>
        </p:txBody>
      </p:sp>
    </p:spTree>
    <p:extLst>
      <p:ext uri="{BB962C8B-B14F-4D97-AF65-F5344CB8AC3E}">
        <p14:creationId xmlns:p14="http://schemas.microsoft.com/office/powerpoint/2010/main" val="1281270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F4DAA-A610-58E5-6585-F14D265CA4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83900E0-0243-024B-4A44-B7144DE9E8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DE61CA-DB29-4AC4-3550-4D4E05E4C1EC}"/>
              </a:ext>
            </a:extLst>
          </p:cNvPr>
          <p:cNvSpPr>
            <a:spLocks noGrp="1"/>
          </p:cNvSpPr>
          <p:nvPr>
            <p:ph type="dt" sz="half" idx="10"/>
          </p:nvPr>
        </p:nvSpPr>
        <p:spPr/>
        <p:txBody>
          <a:bodyPr/>
          <a:lstStyle/>
          <a:p>
            <a:fld id="{4D3CB58F-E932-437E-A9E8-719435FDE419}" type="datetimeFigureOut">
              <a:rPr lang="en-GB" smtClean="0"/>
              <a:t>11/09/2022</a:t>
            </a:fld>
            <a:endParaRPr lang="en-GB"/>
          </a:p>
        </p:txBody>
      </p:sp>
      <p:sp>
        <p:nvSpPr>
          <p:cNvPr id="5" name="Footer Placeholder 4">
            <a:extLst>
              <a:ext uri="{FF2B5EF4-FFF2-40B4-BE49-F238E27FC236}">
                <a16:creationId xmlns:a16="http://schemas.microsoft.com/office/drawing/2014/main" id="{5CD74F13-437D-70EA-CEF2-172F75FEE2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F8695D-8DEE-07B7-420E-FCAE5AF4646E}"/>
              </a:ext>
            </a:extLst>
          </p:cNvPr>
          <p:cNvSpPr>
            <a:spLocks noGrp="1"/>
          </p:cNvSpPr>
          <p:nvPr>
            <p:ph type="sldNum" sz="quarter" idx="12"/>
          </p:nvPr>
        </p:nvSpPr>
        <p:spPr/>
        <p:txBody>
          <a:bodyPr/>
          <a:lstStyle/>
          <a:p>
            <a:fld id="{2BBA2FEF-8B1A-4069-ADD8-D2E4FCAB96A6}" type="slidenum">
              <a:rPr lang="en-GB" smtClean="0"/>
              <a:t>‹#›</a:t>
            </a:fld>
            <a:endParaRPr lang="en-GB"/>
          </a:p>
        </p:txBody>
      </p:sp>
    </p:spTree>
    <p:extLst>
      <p:ext uri="{BB962C8B-B14F-4D97-AF65-F5344CB8AC3E}">
        <p14:creationId xmlns:p14="http://schemas.microsoft.com/office/powerpoint/2010/main" val="1913817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8401A-D3E8-35F8-A0BC-692642ED90B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D519BF-754D-B16B-518D-38A949D6B9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3E35114-B9AB-52EE-73A7-C99D1D8D7E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F5027B9-44E9-93C2-E7DD-A4CF28416108}"/>
              </a:ext>
            </a:extLst>
          </p:cNvPr>
          <p:cNvSpPr>
            <a:spLocks noGrp="1"/>
          </p:cNvSpPr>
          <p:nvPr>
            <p:ph type="dt" sz="half" idx="10"/>
          </p:nvPr>
        </p:nvSpPr>
        <p:spPr/>
        <p:txBody>
          <a:bodyPr/>
          <a:lstStyle/>
          <a:p>
            <a:fld id="{4D3CB58F-E932-437E-A9E8-719435FDE419}" type="datetimeFigureOut">
              <a:rPr lang="en-GB" smtClean="0"/>
              <a:t>11/09/2022</a:t>
            </a:fld>
            <a:endParaRPr lang="en-GB"/>
          </a:p>
        </p:txBody>
      </p:sp>
      <p:sp>
        <p:nvSpPr>
          <p:cNvPr id="6" name="Footer Placeholder 5">
            <a:extLst>
              <a:ext uri="{FF2B5EF4-FFF2-40B4-BE49-F238E27FC236}">
                <a16:creationId xmlns:a16="http://schemas.microsoft.com/office/drawing/2014/main" id="{82600700-33CD-B1A1-E69D-4E9A088BB9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5365AB8-57AB-E214-446E-27071F9BB39E}"/>
              </a:ext>
            </a:extLst>
          </p:cNvPr>
          <p:cNvSpPr>
            <a:spLocks noGrp="1"/>
          </p:cNvSpPr>
          <p:nvPr>
            <p:ph type="sldNum" sz="quarter" idx="12"/>
          </p:nvPr>
        </p:nvSpPr>
        <p:spPr/>
        <p:txBody>
          <a:bodyPr/>
          <a:lstStyle/>
          <a:p>
            <a:fld id="{2BBA2FEF-8B1A-4069-ADD8-D2E4FCAB96A6}" type="slidenum">
              <a:rPr lang="en-GB" smtClean="0"/>
              <a:t>‹#›</a:t>
            </a:fld>
            <a:endParaRPr lang="en-GB"/>
          </a:p>
        </p:txBody>
      </p:sp>
    </p:spTree>
    <p:extLst>
      <p:ext uri="{BB962C8B-B14F-4D97-AF65-F5344CB8AC3E}">
        <p14:creationId xmlns:p14="http://schemas.microsoft.com/office/powerpoint/2010/main" val="2031569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E3CB1-A59A-44BA-5FA7-67B95147056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5D9C0FA-8EC1-982C-D3A0-F1476AB08D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55414B-07A9-D66B-222A-418816B5F0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6D87176-6932-19E4-0B6F-9C2DB1DE12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9C1C56-5C87-3F26-0A72-18981A9945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17BCA99-CC0E-D18D-A657-779809E24152}"/>
              </a:ext>
            </a:extLst>
          </p:cNvPr>
          <p:cNvSpPr>
            <a:spLocks noGrp="1"/>
          </p:cNvSpPr>
          <p:nvPr>
            <p:ph type="dt" sz="half" idx="10"/>
          </p:nvPr>
        </p:nvSpPr>
        <p:spPr/>
        <p:txBody>
          <a:bodyPr/>
          <a:lstStyle/>
          <a:p>
            <a:fld id="{4D3CB58F-E932-437E-A9E8-719435FDE419}" type="datetimeFigureOut">
              <a:rPr lang="en-GB" smtClean="0"/>
              <a:t>11/09/2022</a:t>
            </a:fld>
            <a:endParaRPr lang="en-GB"/>
          </a:p>
        </p:txBody>
      </p:sp>
      <p:sp>
        <p:nvSpPr>
          <p:cNvPr id="8" name="Footer Placeholder 7">
            <a:extLst>
              <a:ext uri="{FF2B5EF4-FFF2-40B4-BE49-F238E27FC236}">
                <a16:creationId xmlns:a16="http://schemas.microsoft.com/office/drawing/2014/main" id="{AEEE746A-9D54-BEEF-6CF8-112A6198CC3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7FC101D-9DE0-FB1F-A8F5-241879F7DADB}"/>
              </a:ext>
            </a:extLst>
          </p:cNvPr>
          <p:cNvSpPr>
            <a:spLocks noGrp="1"/>
          </p:cNvSpPr>
          <p:nvPr>
            <p:ph type="sldNum" sz="quarter" idx="12"/>
          </p:nvPr>
        </p:nvSpPr>
        <p:spPr/>
        <p:txBody>
          <a:bodyPr/>
          <a:lstStyle/>
          <a:p>
            <a:fld id="{2BBA2FEF-8B1A-4069-ADD8-D2E4FCAB96A6}" type="slidenum">
              <a:rPr lang="en-GB" smtClean="0"/>
              <a:t>‹#›</a:t>
            </a:fld>
            <a:endParaRPr lang="en-GB"/>
          </a:p>
        </p:txBody>
      </p:sp>
    </p:spTree>
    <p:extLst>
      <p:ext uri="{BB962C8B-B14F-4D97-AF65-F5344CB8AC3E}">
        <p14:creationId xmlns:p14="http://schemas.microsoft.com/office/powerpoint/2010/main" val="2342430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6D751-B8A2-CC0F-EECC-E4F04D3F2DE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99A94DB-844C-B714-0E45-3A7B17A62322}"/>
              </a:ext>
            </a:extLst>
          </p:cNvPr>
          <p:cNvSpPr>
            <a:spLocks noGrp="1"/>
          </p:cNvSpPr>
          <p:nvPr>
            <p:ph type="dt" sz="half" idx="10"/>
          </p:nvPr>
        </p:nvSpPr>
        <p:spPr/>
        <p:txBody>
          <a:bodyPr/>
          <a:lstStyle/>
          <a:p>
            <a:fld id="{4D3CB58F-E932-437E-A9E8-719435FDE419}" type="datetimeFigureOut">
              <a:rPr lang="en-GB" smtClean="0"/>
              <a:t>11/09/2022</a:t>
            </a:fld>
            <a:endParaRPr lang="en-GB"/>
          </a:p>
        </p:txBody>
      </p:sp>
      <p:sp>
        <p:nvSpPr>
          <p:cNvPr id="4" name="Footer Placeholder 3">
            <a:extLst>
              <a:ext uri="{FF2B5EF4-FFF2-40B4-BE49-F238E27FC236}">
                <a16:creationId xmlns:a16="http://schemas.microsoft.com/office/drawing/2014/main" id="{1956C63A-8BC1-418A-7CFD-ED7167FF5C7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045AF0D-B369-A12F-7214-2CFD92AD674F}"/>
              </a:ext>
            </a:extLst>
          </p:cNvPr>
          <p:cNvSpPr>
            <a:spLocks noGrp="1"/>
          </p:cNvSpPr>
          <p:nvPr>
            <p:ph type="sldNum" sz="quarter" idx="12"/>
          </p:nvPr>
        </p:nvSpPr>
        <p:spPr/>
        <p:txBody>
          <a:bodyPr/>
          <a:lstStyle/>
          <a:p>
            <a:fld id="{2BBA2FEF-8B1A-4069-ADD8-D2E4FCAB96A6}" type="slidenum">
              <a:rPr lang="en-GB" smtClean="0"/>
              <a:t>‹#›</a:t>
            </a:fld>
            <a:endParaRPr lang="en-GB"/>
          </a:p>
        </p:txBody>
      </p:sp>
    </p:spTree>
    <p:extLst>
      <p:ext uri="{BB962C8B-B14F-4D97-AF65-F5344CB8AC3E}">
        <p14:creationId xmlns:p14="http://schemas.microsoft.com/office/powerpoint/2010/main" val="2559228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C202EC-0EB7-32D8-243E-5B8CB886B899}"/>
              </a:ext>
            </a:extLst>
          </p:cNvPr>
          <p:cNvSpPr>
            <a:spLocks noGrp="1"/>
          </p:cNvSpPr>
          <p:nvPr>
            <p:ph type="dt" sz="half" idx="10"/>
          </p:nvPr>
        </p:nvSpPr>
        <p:spPr/>
        <p:txBody>
          <a:bodyPr/>
          <a:lstStyle/>
          <a:p>
            <a:fld id="{4D3CB58F-E932-437E-A9E8-719435FDE419}" type="datetimeFigureOut">
              <a:rPr lang="en-GB" smtClean="0"/>
              <a:t>11/09/2022</a:t>
            </a:fld>
            <a:endParaRPr lang="en-GB"/>
          </a:p>
        </p:txBody>
      </p:sp>
      <p:sp>
        <p:nvSpPr>
          <p:cNvPr id="3" name="Footer Placeholder 2">
            <a:extLst>
              <a:ext uri="{FF2B5EF4-FFF2-40B4-BE49-F238E27FC236}">
                <a16:creationId xmlns:a16="http://schemas.microsoft.com/office/drawing/2014/main" id="{D7998FD4-498B-076E-3C8C-B02B24FDD31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E1BC5BF-DD9C-0430-879C-6BB9A99957AF}"/>
              </a:ext>
            </a:extLst>
          </p:cNvPr>
          <p:cNvSpPr>
            <a:spLocks noGrp="1"/>
          </p:cNvSpPr>
          <p:nvPr>
            <p:ph type="sldNum" sz="quarter" idx="12"/>
          </p:nvPr>
        </p:nvSpPr>
        <p:spPr/>
        <p:txBody>
          <a:bodyPr/>
          <a:lstStyle/>
          <a:p>
            <a:fld id="{2BBA2FEF-8B1A-4069-ADD8-D2E4FCAB96A6}" type="slidenum">
              <a:rPr lang="en-GB" smtClean="0"/>
              <a:t>‹#›</a:t>
            </a:fld>
            <a:endParaRPr lang="en-GB"/>
          </a:p>
        </p:txBody>
      </p:sp>
    </p:spTree>
    <p:extLst>
      <p:ext uri="{BB962C8B-B14F-4D97-AF65-F5344CB8AC3E}">
        <p14:creationId xmlns:p14="http://schemas.microsoft.com/office/powerpoint/2010/main" val="1102117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CFDE6-42C6-19CB-AB4B-8606ECD51A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72FBC1B-FF32-F05A-3565-DE4573BAB6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52080E0-764B-B4AE-FC04-C222E977AD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6DE13C-9350-51B4-2D37-C30EA4C19529}"/>
              </a:ext>
            </a:extLst>
          </p:cNvPr>
          <p:cNvSpPr>
            <a:spLocks noGrp="1"/>
          </p:cNvSpPr>
          <p:nvPr>
            <p:ph type="dt" sz="half" idx="10"/>
          </p:nvPr>
        </p:nvSpPr>
        <p:spPr/>
        <p:txBody>
          <a:bodyPr/>
          <a:lstStyle/>
          <a:p>
            <a:fld id="{4D3CB58F-E932-437E-A9E8-719435FDE419}" type="datetimeFigureOut">
              <a:rPr lang="en-GB" smtClean="0"/>
              <a:t>11/09/2022</a:t>
            </a:fld>
            <a:endParaRPr lang="en-GB"/>
          </a:p>
        </p:txBody>
      </p:sp>
      <p:sp>
        <p:nvSpPr>
          <p:cNvPr id="6" name="Footer Placeholder 5">
            <a:extLst>
              <a:ext uri="{FF2B5EF4-FFF2-40B4-BE49-F238E27FC236}">
                <a16:creationId xmlns:a16="http://schemas.microsoft.com/office/drawing/2014/main" id="{C974FD5E-1314-E8EC-6966-690844B5121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9CB8975-DBA1-B28B-79B7-6137105B7EF0}"/>
              </a:ext>
            </a:extLst>
          </p:cNvPr>
          <p:cNvSpPr>
            <a:spLocks noGrp="1"/>
          </p:cNvSpPr>
          <p:nvPr>
            <p:ph type="sldNum" sz="quarter" idx="12"/>
          </p:nvPr>
        </p:nvSpPr>
        <p:spPr/>
        <p:txBody>
          <a:bodyPr/>
          <a:lstStyle/>
          <a:p>
            <a:fld id="{2BBA2FEF-8B1A-4069-ADD8-D2E4FCAB96A6}" type="slidenum">
              <a:rPr lang="en-GB" smtClean="0"/>
              <a:t>‹#›</a:t>
            </a:fld>
            <a:endParaRPr lang="en-GB"/>
          </a:p>
        </p:txBody>
      </p:sp>
    </p:spTree>
    <p:extLst>
      <p:ext uri="{BB962C8B-B14F-4D97-AF65-F5344CB8AC3E}">
        <p14:creationId xmlns:p14="http://schemas.microsoft.com/office/powerpoint/2010/main" val="2925756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5A1F1-495D-CEFA-BFAD-285ABB2F8C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E61119D-4823-FFB0-3721-01C6E6740C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47465DE-341F-3683-183B-A9D81FB4E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2C354F-945D-F1AF-35B1-938A1D1C5DB0}"/>
              </a:ext>
            </a:extLst>
          </p:cNvPr>
          <p:cNvSpPr>
            <a:spLocks noGrp="1"/>
          </p:cNvSpPr>
          <p:nvPr>
            <p:ph type="dt" sz="half" idx="10"/>
          </p:nvPr>
        </p:nvSpPr>
        <p:spPr/>
        <p:txBody>
          <a:bodyPr/>
          <a:lstStyle/>
          <a:p>
            <a:fld id="{4D3CB58F-E932-437E-A9E8-719435FDE419}" type="datetimeFigureOut">
              <a:rPr lang="en-GB" smtClean="0"/>
              <a:t>11/09/2022</a:t>
            </a:fld>
            <a:endParaRPr lang="en-GB"/>
          </a:p>
        </p:txBody>
      </p:sp>
      <p:sp>
        <p:nvSpPr>
          <p:cNvPr id="6" name="Footer Placeholder 5">
            <a:extLst>
              <a:ext uri="{FF2B5EF4-FFF2-40B4-BE49-F238E27FC236}">
                <a16:creationId xmlns:a16="http://schemas.microsoft.com/office/drawing/2014/main" id="{9B40181C-BEDC-F80A-7131-423FB7D1080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23A7CD5-C914-26C7-AF7F-32B39BB589BD}"/>
              </a:ext>
            </a:extLst>
          </p:cNvPr>
          <p:cNvSpPr>
            <a:spLocks noGrp="1"/>
          </p:cNvSpPr>
          <p:nvPr>
            <p:ph type="sldNum" sz="quarter" idx="12"/>
          </p:nvPr>
        </p:nvSpPr>
        <p:spPr/>
        <p:txBody>
          <a:bodyPr/>
          <a:lstStyle/>
          <a:p>
            <a:fld id="{2BBA2FEF-8B1A-4069-ADD8-D2E4FCAB96A6}" type="slidenum">
              <a:rPr lang="en-GB" smtClean="0"/>
              <a:t>‹#›</a:t>
            </a:fld>
            <a:endParaRPr lang="en-GB"/>
          </a:p>
        </p:txBody>
      </p:sp>
    </p:spTree>
    <p:extLst>
      <p:ext uri="{BB962C8B-B14F-4D97-AF65-F5344CB8AC3E}">
        <p14:creationId xmlns:p14="http://schemas.microsoft.com/office/powerpoint/2010/main" val="3988184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B45154-8AA3-9438-5AB0-C85752D7D6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AE6DF9E-049D-112F-75D8-398B1EA026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91D9F3C-A0F5-0797-C81A-761F268AB5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3CB58F-E932-437E-A9E8-719435FDE419}" type="datetimeFigureOut">
              <a:rPr lang="en-GB" smtClean="0"/>
              <a:t>11/09/2022</a:t>
            </a:fld>
            <a:endParaRPr lang="en-GB"/>
          </a:p>
        </p:txBody>
      </p:sp>
      <p:sp>
        <p:nvSpPr>
          <p:cNvPr id="5" name="Footer Placeholder 4">
            <a:extLst>
              <a:ext uri="{FF2B5EF4-FFF2-40B4-BE49-F238E27FC236}">
                <a16:creationId xmlns:a16="http://schemas.microsoft.com/office/drawing/2014/main" id="{5F775FB5-2EBF-B3D1-F583-62BB2E0A5D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84C3605-A070-9C84-9825-E83DDFFA71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BA2FEF-8B1A-4069-ADD8-D2E4FCAB96A6}" type="slidenum">
              <a:rPr lang="en-GB" smtClean="0"/>
              <a:t>‹#›</a:t>
            </a:fld>
            <a:endParaRPr lang="en-GB"/>
          </a:p>
        </p:txBody>
      </p:sp>
    </p:spTree>
    <p:extLst>
      <p:ext uri="{BB962C8B-B14F-4D97-AF65-F5344CB8AC3E}">
        <p14:creationId xmlns:p14="http://schemas.microsoft.com/office/powerpoint/2010/main" val="417527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1E395EB-8C0D-97A3-A905-B04E9AD32AD6}"/>
              </a:ext>
            </a:extLst>
          </p:cNvPr>
          <p:cNvPicPr>
            <a:picLocks noChangeAspect="1"/>
          </p:cNvPicPr>
          <p:nvPr/>
        </p:nvPicPr>
        <p:blipFill>
          <a:blip r:embed="rId2">
            <a:biLevel thresh="75000"/>
          </a:blip>
          <a:stretch>
            <a:fillRect/>
          </a:stretch>
        </p:blipFill>
        <p:spPr>
          <a:xfrm>
            <a:off x="8313357" y="2453705"/>
            <a:ext cx="3440493" cy="4204269"/>
          </a:xfrm>
          <a:prstGeom prst="rect">
            <a:avLst/>
          </a:prstGeom>
        </p:spPr>
      </p:pic>
      <p:sp>
        <p:nvSpPr>
          <p:cNvPr id="2" name="Title 1">
            <a:extLst>
              <a:ext uri="{FF2B5EF4-FFF2-40B4-BE49-F238E27FC236}">
                <a16:creationId xmlns:a16="http://schemas.microsoft.com/office/drawing/2014/main" id="{74094BE3-AE93-B800-22F1-4A9F58576AF9}"/>
              </a:ext>
            </a:extLst>
          </p:cNvPr>
          <p:cNvSpPr>
            <a:spLocks noGrp="1"/>
          </p:cNvSpPr>
          <p:nvPr>
            <p:ph type="ctrTitle"/>
          </p:nvPr>
        </p:nvSpPr>
        <p:spPr>
          <a:xfrm>
            <a:off x="1152523" y="-103246"/>
            <a:ext cx="10426767" cy="2387600"/>
          </a:xfrm>
        </p:spPr>
        <p:txBody>
          <a:bodyPr>
            <a:normAutofit/>
          </a:bodyPr>
          <a:lstStyle/>
          <a:p>
            <a:pPr algn="r"/>
            <a:r>
              <a:rPr lang="en-US" sz="5000" u="sng" dirty="0">
                <a:solidFill>
                  <a:srgbClr val="C00000"/>
                </a:solidFill>
              </a:rPr>
              <a:t>What’s going on at the beginning of Act 1 Scene 1?</a:t>
            </a:r>
            <a:endParaRPr lang="en-GB" sz="5000" u="sng" dirty="0">
              <a:solidFill>
                <a:srgbClr val="C00000"/>
              </a:solidFill>
            </a:endParaRPr>
          </a:p>
        </p:txBody>
      </p:sp>
      <p:sp>
        <p:nvSpPr>
          <p:cNvPr id="3" name="Subtitle 2">
            <a:extLst>
              <a:ext uri="{FF2B5EF4-FFF2-40B4-BE49-F238E27FC236}">
                <a16:creationId xmlns:a16="http://schemas.microsoft.com/office/drawing/2014/main" id="{0BCD8052-05D2-C8E6-659C-62D546ED2F56}"/>
              </a:ext>
            </a:extLst>
          </p:cNvPr>
          <p:cNvSpPr>
            <a:spLocks noGrp="1"/>
          </p:cNvSpPr>
          <p:nvPr>
            <p:ph type="subTitle" idx="1"/>
          </p:nvPr>
        </p:nvSpPr>
        <p:spPr>
          <a:xfrm>
            <a:off x="1179174" y="1886604"/>
            <a:ext cx="9144000" cy="1655762"/>
          </a:xfrm>
        </p:spPr>
        <p:txBody>
          <a:bodyPr/>
          <a:lstStyle/>
          <a:p>
            <a:fld id="{6FFB5B1A-0958-4C5C-AC0E-20B0A20BD054}" type="datetime2">
              <a:rPr lang="en-US" u="sng" smtClean="0"/>
              <a:t>Sunday, September 11, 2022</a:t>
            </a:fld>
            <a:endParaRPr lang="en-GB" u="sng" dirty="0"/>
          </a:p>
        </p:txBody>
      </p:sp>
      <p:graphicFrame>
        <p:nvGraphicFramePr>
          <p:cNvPr id="7" name="Table 7">
            <a:extLst>
              <a:ext uri="{FF2B5EF4-FFF2-40B4-BE49-F238E27FC236}">
                <a16:creationId xmlns:a16="http://schemas.microsoft.com/office/drawing/2014/main" id="{0718370D-2B21-17E6-82E4-21061C03D356}"/>
              </a:ext>
            </a:extLst>
          </p:cNvPr>
          <p:cNvGraphicFramePr>
            <a:graphicFrameLocks noGrp="1"/>
          </p:cNvGraphicFramePr>
          <p:nvPr>
            <p:extLst>
              <p:ext uri="{D42A27DB-BD31-4B8C-83A1-F6EECF244321}">
                <p14:modId xmlns:p14="http://schemas.microsoft.com/office/powerpoint/2010/main" val="415564838"/>
              </p:ext>
            </p:extLst>
          </p:nvPr>
        </p:nvGraphicFramePr>
        <p:xfrm>
          <a:off x="302719" y="3429000"/>
          <a:ext cx="7155745" cy="3064466"/>
        </p:xfrm>
        <a:graphic>
          <a:graphicData uri="http://schemas.openxmlformats.org/drawingml/2006/table">
            <a:tbl>
              <a:tblPr firstRow="1" bandRow="1">
                <a:tableStyleId>{073A0DAA-6AF3-43AB-8588-CEC1D06C72B9}</a:tableStyleId>
              </a:tblPr>
              <a:tblGrid>
                <a:gridCol w="2971552">
                  <a:extLst>
                    <a:ext uri="{9D8B030D-6E8A-4147-A177-3AD203B41FA5}">
                      <a16:colId xmlns:a16="http://schemas.microsoft.com/office/drawing/2014/main" val="561581445"/>
                    </a:ext>
                  </a:extLst>
                </a:gridCol>
                <a:gridCol w="4184193">
                  <a:extLst>
                    <a:ext uri="{9D8B030D-6E8A-4147-A177-3AD203B41FA5}">
                      <a16:colId xmlns:a16="http://schemas.microsoft.com/office/drawing/2014/main" val="98763236"/>
                    </a:ext>
                  </a:extLst>
                </a:gridCol>
              </a:tblGrid>
              <a:tr h="1033041">
                <a:tc>
                  <a:txBody>
                    <a:bodyPr/>
                    <a:lstStyle/>
                    <a:p>
                      <a:endParaRPr lang="en-US" sz="1500" b="0" dirty="0">
                        <a:solidFill>
                          <a:schemeClr val="tx1"/>
                        </a:solidFill>
                      </a:endParaRPr>
                    </a:p>
                    <a:p>
                      <a:r>
                        <a:rPr lang="en-US" sz="3000" b="0" dirty="0">
                          <a:solidFill>
                            <a:schemeClr val="tx1"/>
                          </a:solidFill>
                        </a:rPr>
                        <a:t>Good Progress</a:t>
                      </a:r>
                      <a:endParaRPr lang="en-GB" sz="3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500" b="0" dirty="0">
                        <a:solidFill>
                          <a:schemeClr val="tx1"/>
                        </a:solidFill>
                      </a:endParaRPr>
                    </a:p>
                    <a:p>
                      <a:r>
                        <a:rPr lang="en-US" sz="3000" b="0" dirty="0">
                          <a:solidFill>
                            <a:schemeClr val="tx1"/>
                          </a:solidFill>
                        </a:rPr>
                        <a:t>Excellent Progress</a:t>
                      </a:r>
                      <a:endParaRPr lang="en-GB" sz="3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5514286"/>
                  </a:ext>
                </a:extLst>
              </a:tr>
              <a:tr h="2031425">
                <a:tc>
                  <a:txBody>
                    <a:bodyPr/>
                    <a:lstStyle/>
                    <a:p>
                      <a:endParaRPr lang="en-US" sz="2200" dirty="0">
                        <a:solidFill>
                          <a:schemeClr val="tx1"/>
                        </a:solidFill>
                      </a:endParaRPr>
                    </a:p>
                    <a:p>
                      <a:r>
                        <a:rPr lang="en-US" sz="2200" dirty="0">
                          <a:solidFill>
                            <a:srgbClr val="C00000"/>
                          </a:solidFill>
                        </a:rPr>
                        <a:t>Describe the key features of the beginning of the play.</a:t>
                      </a:r>
                      <a:endParaRPr lang="en-GB" sz="22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200" dirty="0">
                        <a:solidFill>
                          <a:schemeClr val="tx1"/>
                        </a:solidFill>
                      </a:endParaRPr>
                    </a:p>
                    <a:p>
                      <a:r>
                        <a:rPr lang="en-US" sz="2200" dirty="0">
                          <a:solidFill>
                            <a:srgbClr val="C00000"/>
                          </a:solidFill>
                        </a:rPr>
                        <a:t>Explain how what we are seeing fits with Shakespeare’s typical tragic arc. </a:t>
                      </a:r>
                    </a:p>
                    <a:p>
                      <a:endParaRPr lang="en-GB"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9730884"/>
                  </a:ext>
                </a:extLst>
              </a:tr>
            </a:tbl>
          </a:graphicData>
        </a:graphic>
      </p:graphicFrame>
      <p:pic>
        <p:nvPicPr>
          <p:cNvPr id="4" name="Picture 3">
            <a:extLst>
              <a:ext uri="{FF2B5EF4-FFF2-40B4-BE49-F238E27FC236}">
                <a16:creationId xmlns:a16="http://schemas.microsoft.com/office/drawing/2014/main" id="{2ABEA956-FABB-30CE-2357-016B4D6C30B7}"/>
              </a:ext>
            </a:extLst>
          </p:cNvPr>
          <p:cNvPicPr>
            <a:picLocks noChangeAspect="1"/>
          </p:cNvPicPr>
          <p:nvPr/>
        </p:nvPicPr>
        <p:blipFill rotWithShape="1">
          <a:blip r:embed="rId3">
            <a:biLevel thresh="75000"/>
            <a:extLst>
              <a:ext uri="{BEBA8EAE-BF5A-486C-A8C5-ECC9F3942E4B}">
                <a14:imgProps xmlns:a14="http://schemas.microsoft.com/office/drawing/2010/main">
                  <a14:imgLayer r:embed="rId4">
                    <a14:imgEffect>
                      <a14:brightnessContrast bright="49000"/>
                    </a14:imgEffect>
                  </a14:imgLayer>
                </a14:imgProps>
              </a:ext>
            </a:extLst>
          </a:blip>
          <a:srcRect t="9932" b="6597"/>
          <a:stretch/>
        </p:blipFill>
        <p:spPr>
          <a:xfrm>
            <a:off x="137706" y="123541"/>
            <a:ext cx="1354921" cy="1479481"/>
          </a:xfrm>
          <a:prstGeom prst="rect">
            <a:avLst/>
          </a:prstGeom>
        </p:spPr>
      </p:pic>
      <p:sp>
        <p:nvSpPr>
          <p:cNvPr id="10" name="Rectangle 9">
            <a:extLst>
              <a:ext uri="{FF2B5EF4-FFF2-40B4-BE49-F238E27FC236}">
                <a16:creationId xmlns:a16="http://schemas.microsoft.com/office/drawing/2014/main" id="{F2AACB0F-5A82-3AC5-E963-77ABD4F0363F}"/>
              </a:ext>
            </a:extLst>
          </p:cNvPr>
          <p:cNvSpPr/>
          <p:nvPr/>
        </p:nvSpPr>
        <p:spPr>
          <a:xfrm>
            <a:off x="0" y="0"/>
            <a:ext cx="12192000" cy="6858000"/>
          </a:xfrm>
          <a:prstGeom prst="rect">
            <a:avLst/>
          </a:prstGeom>
          <a:solidFill>
            <a:schemeClr val="accent1">
              <a:lumMod val="75000"/>
              <a:alpha val="33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35318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A2B89-E04A-E3D4-E181-A1023D5CCD6B}"/>
              </a:ext>
            </a:extLst>
          </p:cNvPr>
          <p:cNvSpPr>
            <a:spLocks noGrp="1"/>
          </p:cNvSpPr>
          <p:nvPr>
            <p:ph type="title"/>
          </p:nvPr>
        </p:nvSpPr>
        <p:spPr>
          <a:xfrm>
            <a:off x="838200" y="-139700"/>
            <a:ext cx="10515600" cy="1325563"/>
          </a:xfrm>
        </p:spPr>
        <p:txBody>
          <a:bodyPr/>
          <a:lstStyle/>
          <a:p>
            <a:r>
              <a:rPr lang="en-US" dirty="0"/>
              <a:t>Quick quiz	</a:t>
            </a:r>
            <a:endParaRPr lang="en-GB" dirty="0"/>
          </a:p>
        </p:txBody>
      </p:sp>
      <p:sp>
        <p:nvSpPr>
          <p:cNvPr id="4" name="Content Placeholder 3">
            <a:extLst>
              <a:ext uri="{FF2B5EF4-FFF2-40B4-BE49-F238E27FC236}">
                <a16:creationId xmlns:a16="http://schemas.microsoft.com/office/drawing/2014/main" id="{248CDCAD-5E3C-5ABC-F827-0D892A5D6083}"/>
              </a:ext>
            </a:extLst>
          </p:cNvPr>
          <p:cNvSpPr>
            <a:spLocks noGrp="1"/>
          </p:cNvSpPr>
          <p:nvPr>
            <p:ph sz="half" idx="1"/>
          </p:nvPr>
        </p:nvSpPr>
        <p:spPr>
          <a:xfrm>
            <a:off x="838200" y="1304925"/>
            <a:ext cx="7600950" cy="4582692"/>
          </a:xfrm>
        </p:spPr>
        <p:txBody>
          <a:bodyPr>
            <a:noAutofit/>
          </a:bodyPr>
          <a:lstStyle/>
          <a:p>
            <a:pPr marL="514350" indent="-514350">
              <a:buAutoNum type="arabicPeriod"/>
            </a:pPr>
            <a:r>
              <a:rPr lang="en-US" sz="2600" dirty="0">
                <a:solidFill>
                  <a:srgbClr val="C00000"/>
                </a:solidFill>
              </a:rPr>
              <a:t>Who are the main three characters in the play?</a:t>
            </a:r>
          </a:p>
          <a:p>
            <a:pPr marL="514350" indent="-514350">
              <a:buAutoNum type="arabicPeriod"/>
            </a:pPr>
            <a:endParaRPr lang="en-US" sz="2600" dirty="0"/>
          </a:p>
          <a:p>
            <a:pPr marL="514350" indent="-514350">
              <a:buAutoNum type="arabicPeriod"/>
            </a:pPr>
            <a:r>
              <a:rPr lang="en-GB" sz="2600" dirty="0"/>
              <a:t>Who is the antagonist of the play?</a:t>
            </a:r>
          </a:p>
          <a:p>
            <a:pPr marL="514350" indent="-514350">
              <a:buAutoNum type="arabicPeriod"/>
            </a:pPr>
            <a:endParaRPr lang="en-GB" sz="2600" dirty="0"/>
          </a:p>
          <a:p>
            <a:pPr marL="514350" indent="-514350">
              <a:buAutoNum type="arabicPeriod"/>
            </a:pPr>
            <a:r>
              <a:rPr lang="en-US" sz="2600" dirty="0">
                <a:solidFill>
                  <a:srgbClr val="C00000"/>
                </a:solidFill>
              </a:rPr>
              <a:t>What is his wife’s name?</a:t>
            </a:r>
          </a:p>
          <a:p>
            <a:pPr marL="514350" indent="-514350">
              <a:buAutoNum type="arabicPeriod"/>
            </a:pPr>
            <a:endParaRPr lang="en-GB" sz="2600" dirty="0"/>
          </a:p>
          <a:p>
            <a:pPr marL="514350" indent="-514350">
              <a:buAutoNum type="arabicPeriod"/>
            </a:pPr>
            <a:r>
              <a:rPr lang="en-GB" sz="2600" dirty="0"/>
              <a:t>Who could we say for sure is definitely a tragic victim in the play?</a:t>
            </a:r>
          </a:p>
          <a:p>
            <a:pPr marL="514350" indent="-514350">
              <a:buAutoNum type="arabicPeriod"/>
            </a:pPr>
            <a:endParaRPr lang="en-GB" sz="2600" dirty="0"/>
          </a:p>
          <a:p>
            <a:pPr marL="514350" indent="-514350">
              <a:buAutoNum type="arabicPeriod"/>
            </a:pPr>
            <a:r>
              <a:rPr lang="en-GB" sz="2600" dirty="0">
                <a:solidFill>
                  <a:srgbClr val="C00000"/>
                </a:solidFill>
              </a:rPr>
              <a:t>Who sends Othello to Cyprus?</a:t>
            </a:r>
          </a:p>
        </p:txBody>
      </p:sp>
      <p:sp>
        <p:nvSpPr>
          <p:cNvPr id="5" name="Content Placeholder 4">
            <a:extLst>
              <a:ext uri="{FF2B5EF4-FFF2-40B4-BE49-F238E27FC236}">
                <a16:creationId xmlns:a16="http://schemas.microsoft.com/office/drawing/2014/main" id="{7379D7A1-A4BB-59AD-72DA-BEC2190408B6}"/>
              </a:ext>
            </a:extLst>
          </p:cNvPr>
          <p:cNvSpPr>
            <a:spLocks noGrp="1"/>
          </p:cNvSpPr>
          <p:nvPr>
            <p:ph sz="half" idx="2"/>
          </p:nvPr>
        </p:nvSpPr>
        <p:spPr>
          <a:xfrm>
            <a:off x="8649282" y="1426223"/>
            <a:ext cx="3286126" cy="4872038"/>
          </a:xfrm>
        </p:spPr>
        <p:txBody>
          <a:bodyPr>
            <a:normAutofit fontScale="77500" lnSpcReduction="20000"/>
          </a:bodyPr>
          <a:lstStyle/>
          <a:p>
            <a:pPr marL="514350" indent="-514350">
              <a:buAutoNum type="arabicPeriod"/>
            </a:pPr>
            <a:r>
              <a:rPr lang="en-US" dirty="0">
                <a:solidFill>
                  <a:srgbClr val="C00000"/>
                </a:solidFill>
              </a:rPr>
              <a:t>Othello, Desdemona and Iago</a:t>
            </a:r>
          </a:p>
          <a:p>
            <a:pPr marL="514350" indent="-514350">
              <a:buAutoNum type="arabicPeriod"/>
            </a:pPr>
            <a:endParaRPr lang="en-US" sz="5200" dirty="0"/>
          </a:p>
          <a:p>
            <a:pPr marL="514350" indent="-514350">
              <a:buAutoNum type="arabicPeriod"/>
            </a:pPr>
            <a:r>
              <a:rPr lang="en-GB" dirty="0"/>
              <a:t>Iago</a:t>
            </a:r>
          </a:p>
          <a:p>
            <a:pPr marL="514350" indent="-514350">
              <a:buAutoNum type="arabicPeriod"/>
            </a:pPr>
            <a:endParaRPr lang="en-GB" sz="5700" dirty="0"/>
          </a:p>
          <a:p>
            <a:pPr marL="514350" indent="-514350">
              <a:buAutoNum type="arabicPeriod"/>
            </a:pPr>
            <a:r>
              <a:rPr lang="en-GB" dirty="0">
                <a:solidFill>
                  <a:srgbClr val="C00000"/>
                </a:solidFill>
              </a:rPr>
              <a:t>Emilia</a:t>
            </a:r>
          </a:p>
          <a:p>
            <a:pPr marL="514350" indent="-514350">
              <a:buAutoNum type="arabicPeriod"/>
            </a:pPr>
            <a:endParaRPr lang="en-GB" dirty="0"/>
          </a:p>
          <a:p>
            <a:pPr marL="514350" indent="-514350">
              <a:buAutoNum type="arabicPeriod"/>
            </a:pPr>
            <a:endParaRPr lang="en-GB" sz="700" dirty="0"/>
          </a:p>
          <a:p>
            <a:pPr marL="514350" indent="-514350">
              <a:buAutoNum type="arabicPeriod"/>
            </a:pPr>
            <a:r>
              <a:rPr lang="en-GB" dirty="0"/>
              <a:t>Desdemona</a:t>
            </a:r>
          </a:p>
          <a:p>
            <a:pPr marL="0" indent="0">
              <a:buNone/>
            </a:pPr>
            <a:endParaRPr lang="en-GB" sz="6500" dirty="0"/>
          </a:p>
          <a:p>
            <a:pPr marL="0" indent="0">
              <a:buNone/>
            </a:pPr>
            <a:r>
              <a:rPr lang="en-GB" dirty="0">
                <a:solidFill>
                  <a:srgbClr val="C00000"/>
                </a:solidFill>
              </a:rPr>
              <a:t>5.     Duke / Governor of Venice.</a:t>
            </a:r>
          </a:p>
          <a:p>
            <a:pPr marL="514350" indent="-514350">
              <a:buAutoNum type="arabicPeriod"/>
            </a:pPr>
            <a:endParaRPr lang="en-GB" dirty="0"/>
          </a:p>
          <a:p>
            <a:pPr marL="514350" indent="-514350">
              <a:buAutoNum type="arabicPeriod"/>
            </a:pPr>
            <a:endParaRPr lang="en-US" dirty="0"/>
          </a:p>
        </p:txBody>
      </p:sp>
      <p:sp>
        <p:nvSpPr>
          <p:cNvPr id="6" name="Rectangle 5">
            <a:extLst>
              <a:ext uri="{FF2B5EF4-FFF2-40B4-BE49-F238E27FC236}">
                <a16:creationId xmlns:a16="http://schemas.microsoft.com/office/drawing/2014/main" id="{2F82837F-443E-0F8F-F2DD-06A7364BD580}"/>
              </a:ext>
            </a:extLst>
          </p:cNvPr>
          <p:cNvSpPr/>
          <p:nvPr/>
        </p:nvSpPr>
        <p:spPr>
          <a:xfrm>
            <a:off x="0" y="0"/>
            <a:ext cx="12192000" cy="6858000"/>
          </a:xfrm>
          <a:prstGeom prst="rect">
            <a:avLst/>
          </a:prstGeom>
          <a:solidFill>
            <a:schemeClr val="accent1">
              <a:lumMod val="75000"/>
              <a:alpha val="33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4161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1E395EB-8C0D-97A3-A905-B04E9AD32AD6}"/>
              </a:ext>
            </a:extLst>
          </p:cNvPr>
          <p:cNvPicPr>
            <a:picLocks noChangeAspect="1"/>
          </p:cNvPicPr>
          <p:nvPr/>
        </p:nvPicPr>
        <p:blipFill>
          <a:blip r:embed="rId2">
            <a:biLevel thresh="75000"/>
          </a:blip>
          <a:stretch>
            <a:fillRect/>
          </a:stretch>
        </p:blipFill>
        <p:spPr>
          <a:xfrm>
            <a:off x="8313357" y="2453705"/>
            <a:ext cx="3440493" cy="4204269"/>
          </a:xfrm>
          <a:prstGeom prst="rect">
            <a:avLst/>
          </a:prstGeom>
        </p:spPr>
      </p:pic>
      <p:sp>
        <p:nvSpPr>
          <p:cNvPr id="2" name="Title 1">
            <a:extLst>
              <a:ext uri="{FF2B5EF4-FFF2-40B4-BE49-F238E27FC236}">
                <a16:creationId xmlns:a16="http://schemas.microsoft.com/office/drawing/2014/main" id="{74094BE3-AE93-B800-22F1-4A9F58576AF9}"/>
              </a:ext>
            </a:extLst>
          </p:cNvPr>
          <p:cNvSpPr>
            <a:spLocks noGrp="1"/>
          </p:cNvSpPr>
          <p:nvPr>
            <p:ph type="ctrTitle"/>
          </p:nvPr>
        </p:nvSpPr>
        <p:spPr>
          <a:xfrm>
            <a:off x="1152523" y="-103246"/>
            <a:ext cx="10426767" cy="2387600"/>
          </a:xfrm>
        </p:spPr>
        <p:txBody>
          <a:bodyPr>
            <a:normAutofit/>
          </a:bodyPr>
          <a:lstStyle/>
          <a:p>
            <a:pPr algn="r"/>
            <a:r>
              <a:rPr lang="en-US" sz="5000" u="sng" dirty="0">
                <a:solidFill>
                  <a:srgbClr val="C00000"/>
                </a:solidFill>
              </a:rPr>
              <a:t>What’s going on in the opening scene of Othello?</a:t>
            </a:r>
            <a:endParaRPr lang="en-GB" sz="5000" u="sng" dirty="0">
              <a:solidFill>
                <a:srgbClr val="C00000"/>
              </a:solidFill>
            </a:endParaRPr>
          </a:p>
        </p:txBody>
      </p:sp>
      <p:sp>
        <p:nvSpPr>
          <p:cNvPr id="3" name="Subtitle 2">
            <a:extLst>
              <a:ext uri="{FF2B5EF4-FFF2-40B4-BE49-F238E27FC236}">
                <a16:creationId xmlns:a16="http://schemas.microsoft.com/office/drawing/2014/main" id="{0BCD8052-05D2-C8E6-659C-62D546ED2F56}"/>
              </a:ext>
            </a:extLst>
          </p:cNvPr>
          <p:cNvSpPr>
            <a:spLocks noGrp="1"/>
          </p:cNvSpPr>
          <p:nvPr>
            <p:ph type="subTitle" idx="1"/>
          </p:nvPr>
        </p:nvSpPr>
        <p:spPr>
          <a:xfrm>
            <a:off x="1179174" y="1886604"/>
            <a:ext cx="9144000" cy="1655762"/>
          </a:xfrm>
        </p:spPr>
        <p:txBody>
          <a:bodyPr/>
          <a:lstStyle/>
          <a:p>
            <a:fld id="{6FFB5B1A-0958-4C5C-AC0E-20B0A20BD054}" type="datetime2">
              <a:rPr lang="en-US" u="sng" smtClean="0"/>
              <a:t>Sunday, September 11, 2022</a:t>
            </a:fld>
            <a:endParaRPr lang="en-GB" u="sng" dirty="0"/>
          </a:p>
        </p:txBody>
      </p:sp>
      <p:graphicFrame>
        <p:nvGraphicFramePr>
          <p:cNvPr id="7" name="Table 7">
            <a:extLst>
              <a:ext uri="{FF2B5EF4-FFF2-40B4-BE49-F238E27FC236}">
                <a16:creationId xmlns:a16="http://schemas.microsoft.com/office/drawing/2014/main" id="{0718370D-2B21-17E6-82E4-21061C03D356}"/>
              </a:ext>
            </a:extLst>
          </p:cNvPr>
          <p:cNvGraphicFramePr>
            <a:graphicFrameLocks noGrp="1"/>
          </p:cNvGraphicFramePr>
          <p:nvPr/>
        </p:nvGraphicFramePr>
        <p:xfrm>
          <a:off x="302719" y="3429000"/>
          <a:ext cx="7155745" cy="3064466"/>
        </p:xfrm>
        <a:graphic>
          <a:graphicData uri="http://schemas.openxmlformats.org/drawingml/2006/table">
            <a:tbl>
              <a:tblPr firstRow="1" bandRow="1">
                <a:tableStyleId>{073A0DAA-6AF3-43AB-8588-CEC1D06C72B9}</a:tableStyleId>
              </a:tblPr>
              <a:tblGrid>
                <a:gridCol w="2971552">
                  <a:extLst>
                    <a:ext uri="{9D8B030D-6E8A-4147-A177-3AD203B41FA5}">
                      <a16:colId xmlns:a16="http://schemas.microsoft.com/office/drawing/2014/main" val="561581445"/>
                    </a:ext>
                  </a:extLst>
                </a:gridCol>
                <a:gridCol w="4184193">
                  <a:extLst>
                    <a:ext uri="{9D8B030D-6E8A-4147-A177-3AD203B41FA5}">
                      <a16:colId xmlns:a16="http://schemas.microsoft.com/office/drawing/2014/main" val="98763236"/>
                    </a:ext>
                  </a:extLst>
                </a:gridCol>
              </a:tblGrid>
              <a:tr h="1033041">
                <a:tc>
                  <a:txBody>
                    <a:bodyPr/>
                    <a:lstStyle/>
                    <a:p>
                      <a:endParaRPr lang="en-US" sz="1500" b="0" dirty="0">
                        <a:solidFill>
                          <a:schemeClr val="tx1"/>
                        </a:solidFill>
                      </a:endParaRPr>
                    </a:p>
                    <a:p>
                      <a:r>
                        <a:rPr lang="en-US" sz="3000" b="0" dirty="0">
                          <a:solidFill>
                            <a:schemeClr val="tx1"/>
                          </a:solidFill>
                        </a:rPr>
                        <a:t>Good Progress</a:t>
                      </a:r>
                      <a:endParaRPr lang="en-GB" sz="3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500" b="0" dirty="0">
                        <a:solidFill>
                          <a:schemeClr val="tx1"/>
                        </a:solidFill>
                      </a:endParaRPr>
                    </a:p>
                    <a:p>
                      <a:r>
                        <a:rPr lang="en-US" sz="3000" b="0" dirty="0">
                          <a:solidFill>
                            <a:schemeClr val="tx1"/>
                          </a:solidFill>
                        </a:rPr>
                        <a:t>Excellent Progress</a:t>
                      </a:r>
                      <a:endParaRPr lang="en-GB" sz="3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5514286"/>
                  </a:ext>
                </a:extLst>
              </a:tr>
              <a:tr h="2031425">
                <a:tc>
                  <a:txBody>
                    <a:bodyPr/>
                    <a:lstStyle/>
                    <a:p>
                      <a:endParaRPr lang="en-US" sz="2200" dirty="0">
                        <a:solidFill>
                          <a:schemeClr val="tx1"/>
                        </a:solidFill>
                      </a:endParaRPr>
                    </a:p>
                    <a:p>
                      <a:r>
                        <a:rPr lang="en-US" sz="2200" dirty="0">
                          <a:solidFill>
                            <a:srgbClr val="C00000"/>
                          </a:solidFill>
                        </a:rPr>
                        <a:t>Describe the key features of the beginning of the play.</a:t>
                      </a:r>
                      <a:endParaRPr lang="en-GB" sz="22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200" dirty="0">
                        <a:solidFill>
                          <a:schemeClr val="tx1"/>
                        </a:solidFill>
                      </a:endParaRPr>
                    </a:p>
                    <a:p>
                      <a:r>
                        <a:rPr lang="en-US" sz="2200" dirty="0">
                          <a:solidFill>
                            <a:srgbClr val="C00000"/>
                          </a:solidFill>
                        </a:rPr>
                        <a:t>Explain how what we are seeing fits with Shakespeare’s typical tragic arc. </a:t>
                      </a:r>
                    </a:p>
                    <a:p>
                      <a:endParaRPr lang="en-GB"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9730884"/>
                  </a:ext>
                </a:extLst>
              </a:tr>
            </a:tbl>
          </a:graphicData>
        </a:graphic>
      </p:graphicFrame>
      <p:pic>
        <p:nvPicPr>
          <p:cNvPr id="4" name="Picture 3">
            <a:extLst>
              <a:ext uri="{FF2B5EF4-FFF2-40B4-BE49-F238E27FC236}">
                <a16:creationId xmlns:a16="http://schemas.microsoft.com/office/drawing/2014/main" id="{2ABEA956-FABB-30CE-2357-016B4D6C30B7}"/>
              </a:ext>
            </a:extLst>
          </p:cNvPr>
          <p:cNvPicPr>
            <a:picLocks noChangeAspect="1"/>
          </p:cNvPicPr>
          <p:nvPr/>
        </p:nvPicPr>
        <p:blipFill rotWithShape="1">
          <a:blip r:embed="rId3">
            <a:biLevel thresh="75000"/>
            <a:extLst>
              <a:ext uri="{BEBA8EAE-BF5A-486C-A8C5-ECC9F3942E4B}">
                <a14:imgProps xmlns:a14="http://schemas.microsoft.com/office/drawing/2010/main">
                  <a14:imgLayer r:embed="rId4">
                    <a14:imgEffect>
                      <a14:brightnessContrast bright="49000"/>
                    </a14:imgEffect>
                  </a14:imgLayer>
                </a14:imgProps>
              </a:ext>
            </a:extLst>
          </a:blip>
          <a:srcRect t="9932" b="6597"/>
          <a:stretch/>
        </p:blipFill>
        <p:spPr>
          <a:xfrm>
            <a:off x="137706" y="123541"/>
            <a:ext cx="2082937" cy="2274425"/>
          </a:xfrm>
          <a:prstGeom prst="rect">
            <a:avLst/>
          </a:prstGeom>
        </p:spPr>
      </p:pic>
      <p:sp>
        <p:nvSpPr>
          <p:cNvPr id="5" name="Rectangle 4">
            <a:extLst>
              <a:ext uri="{FF2B5EF4-FFF2-40B4-BE49-F238E27FC236}">
                <a16:creationId xmlns:a16="http://schemas.microsoft.com/office/drawing/2014/main" id="{09CF08C5-A69F-5C57-032E-BF29B143113B}"/>
              </a:ext>
            </a:extLst>
          </p:cNvPr>
          <p:cNvSpPr/>
          <p:nvPr/>
        </p:nvSpPr>
        <p:spPr>
          <a:xfrm>
            <a:off x="0" y="0"/>
            <a:ext cx="12192000" cy="6858000"/>
          </a:xfrm>
          <a:prstGeom prst="rect">
            <a:avLst/>
          </a:prstGeom>
          <a:solidFill>
            <a:schemeClr val="accent1">
              <a:lumMod val="75000"/>
              <a:alpha val="33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94605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A2B89-E04A-E3D4-E181-A1023D5CCD6B}"/>
              </a:ext>
            </a:extLst>
          </p:cNvPr>
          <p:cNvSpPr>
            <a:spLocks noGrp="1"/>
          </p:cNvSpPr>
          <p:nvPr>
            <p:ph type="title"/>
          </p:nvPr>
        </p:nvSpPr>
        <p:spPr>
          <a:xfrm>
            <a:off x="838200" y="-139700"/>
            <a:ext cx="10515600" cy="1325563"/>
          </a:xfrm>
        </p:spPr>
        <p:txBody>
          <a:bodyPr/>
          <a:lstStyle/>
          <a:p>
            <a:r>
              <a:rPr lang="en-US" dirty="0"/>
              <a:t>Quick quiz	</a:t>
            </a:r>
            <a:endParaRPr lang="en-GB" dirty="0"/>
          </a:p>
        </p:txBody>
      </p:sp>
      <p:sp>
        <p:nvSpPr>
          <p:cNvPr id="4" name="Content Placeholder 3">
            <a:extLst>
              <a:ext uri="{FF2B5EF4-FFF2-40B4-BE49-F238E27FC236}">
                <a16:creationId xmlns:a16="http://schemas.microsoft.com/office/drawing/2014/main" id="{248CDCAD-5E3C-5ABC-F827-0D892A5D6083}"/>
              </a:ext>
            </a:extLst>
          </p:cNvPr>
          <p:cNvSpPr>
            <a:spLocks noGrp="1"/>
          </p:cNvSpPr>
          <p:nvPr>
            <p:ph sz="half" idx="1"/>
          </p:nvPr>
        </p:nvSpPr>
        <p:spPr>
          <a:xfrm>
            <a:off x="838200" y="1304925"/>
            <a:ext cx="7600950" cy="4582692"/>
          </a:xfrm>
        </p:spPr>
        <p:txBody>
          <a:bodyPr>
            <a:noAutofit/>
          </a:bodyPr>
          <a:lstStyle/>
          <a:p>
            <a:pPr marL="514350" indent="-514350">
              <a:buAutoNum type="arabicPeriod"/>
            </a:pPr>
            <a:r>
              <a:rPr lang="en-US" sz="2600" dirty="0">
                <a:solidFill>
                  <a:srgbClr val="C00000"/>
                </a:solidFill>
              </a:rPr>
              <a:t>Who are the main three characters in the play?</a:t>
            </a:r>
          </a:p>
          <a:p>
            <a:pPr marL="514350" indent="-514350">
              <a:buAutoNum type="arabicPeriod"/>
            </a:pPr>
            <a:endParaRPr lang="en-US" sz="2600" dirty="0"/>
          </a:p>
          <a:p>
            <a:pPr marL="514350" indent="-514350">
              <a:buAutoNum type="arabicPeriod"/>
            </a:pPr>
            <a:r>
              <a:rPr lang="en-GB" sz="2600" dirty="0"/>
              <a:t>Who is the antagonist of the play?</a:t>
            </a:r>
          </a:p>
          <a:p>
            <a:pPr marL="514350" indent="-514350">
              <a:buAutoNum type="arabicPeriod"/>
            </a:pPr>
            <a:endParaRPr lang="en-GB" sz="2600" dirty="0"/>
          </a:p>
          <a:p>
            <a:pPr marL="514350" indent="-514350">
              <a:buAutoNum type="arabicPeriod"/>
            </a:pPr>
            <a:r>
              <a:rPr lang="en-US" sz="2600" dirty="0">
                <a:solidFill>
                  <a:srgbClr val="C00000"/>
                </a:solidFill>
              </a:rPr>
              <a:t>What is his wife’s name?</a:t>
            </a:r>
          </a:p>
          <a:p>
            <a:pPr marL="514350" indent="-514350">
              <a:buAutoNum type="arabicPeriod"/>
            </a:pPr>
            <a:endParaRPr lang="en-GB" sz="2600" dirty="0"/>
          </a:p>
          <a:p>
            <a:pPr marL="514350" indent="-514350">
              <a:buAutoNum type="arabicPeriod"/>
            </a:pPr>
            <a:r>
              <a:rPr lang="en-GB" sz="2600" dirty="0"/>
              <a:t>Who could we say for sure is definitely a tragic victim in the play?</a:t>
            </a:r>
          </a:p>
          <a:p>
            <a:pPr marL="514350" indent="-514350">
              <a:buAutoNum type="arabicPeriod"/>
            </a:pPr>
            <a:endParaRPr lang="en-GB" sz="2600" dirty="0"/>
          </a:p>
          <a:p>
            <a:pPr marL="514350" indent="-514350">
              <a:buAutoNum type="arabicPeriod"/>
            </a:pPr>
            <a:r>
              <a:rPr lang="en-GB" sz="2600" dirty="0">
                <a:solidFill>
                  <a:srgbClr val="C00000"/>
                </a:solidFill>
              </a:rPr>
              <a:t>An average Elizabethan would have been more c_______ than racist when encountering a Moor like Othello.</a:t>
            </a:r>
          </a:p>
        </p:txBody>
      </p:sp>
      <p:sp>
        <p:nvSpPr>
          <p:cNvPr id="5" name="Content Placeholder 4">
            <a:extLst>
              <a:ext uri="{FF2B5EF4-FFF2-40B4-BE49-F238E27FC236}">
                <a16:creationId xmlns:a16="http://schemas.microsoft.com/office/drawing/2014/main" id="{7379D7A1-A4BB-59AD-72DA-BEC2190408B6}"/>
              </a:ext>
            </a:extLst>
          </p:cNvPr>
          <p:cNvSpPr>
            <a:spLocks noGrp="1"/>
          </p:cNvSpPr>
          <p:nvPr>
            <p:ph sz="half" idx="2"/>
          </p:nvPr>
        </p:nvSpPr>
        <p:spPr>
          <a:xfrm>
            <a:off x="8649282" y="1426223"/>
            <a:ext cx="3286126" cy="4872038"/>
          </a:xfrm>
        </p:spPr>
        <p:txBody>
          <a:bodyPr>
            <a:normAutofit fontScale="85000" lnSpcReduction="20000"/>
          </a:bodyPr>
          <a:lstStyle/>
          <a:p>
            <a:pPr marL="514350" indent="-514350">
              <a:buAutoNum type="arabicPeriod"/>
            </a:pPr>
            <a:r>
              <a:rPr lang="en-US" dirty="0">
                <a:solidFill>
                  <a:srgbClr val="C00000"/>
                </a:solidFill>
              </a:rPr>
              <a:t>Othello, Desdemona and Iago</a:t>
            </a:r>
          </a:p>
          <a:p>
            <a:pPr marL="514350" indent="-514350">
              <a:buAutoNum type="arabicPeriod"/>
            </a:pPr>
            <a:endParaRPr lang="en-US" sz="5200" dirty="0"/>
          </a:p>
          <a:p>
            <a:pPr marL="514350" indent="-514350">
              <a:buAutoNum type="arabicPeriod"/>
            </a:pPr>
            <a:r>
              <a:rPr lang="en-GB" dirty="0"/>
              <a:t>Iago</a:t>
            </a:r>
          </a:p>
          <a:p>
            <a:pPr marL="514350" indent="-514350">
              <a:buAutoNum type="arabicPeriod"/>
            </a:pPr>
            <a:endParaRPr lang="en-GB" sz="5700" dirty="0"/>
          </a:p>
          <a:p>
            <a:pPr marL="514350" indent="-514350">
              <a:buAutoNum type="arabicPeriod"/>
            </a:pPr>
            <a:r>
              <a:rPr lang="en-GB" dirty="0">
                <a:solidFill>
                  <a:srgbClr val="C00000"/>
                </a:solidFill>
              </a:rPr>
              <a:t>Emilia</a:t>
            </a:r>
          </a:p>
          <a:p>
            <a:pPr marL="514350" indent="-514350">
              <a:buAutoNum type="arabicPeriod"/>
            </a:pPr>
            <a:endParaRPr lang="en-GB" dirty="0"/>
          </a:p>
          <a:p>
            <a:pPr marL="514350" indent="-514350">
              <a:buAutoNum type="arabicPeriod"/>
            </a:pPr>
            <a:endParaRPr lang="en-GB" sz="700" dirty="0"/>
          </a:p>
          <a:p>
            <a:pPr marL="514350" indent="-514350">
              <a:buAutoNum type="arabicPeriod"/>
            </a:pPr>
            <a:r>
              <a:rPr lang="en-GB" dirty="0"/>
              <a:t>Desdemona</a:t>
            </a:r>
          </a:p>
          <a:p>
            <a:pPr marL="0" indent="0">
              <a:buNone/>
            </a:pPr>
            <a:endParaRPr lang="en-GB" sz="6500" dirty="0"/>
          </a:p>
          <a:p>
            <a:pPr marL="0" indent="0">
              <a:buNone/>
            </a:pPr>
            <a:r>
              <a:rPr lang="en-GB" dirty="0">
                <a:solidFill>
                  <a:srgbClr val="C00000"/>
                </a:solidFill>
              </a:rPr>
              <a:t>5.     C</a:t>
            </a:r>
          </a:p>
          <a:p>
            <a:pPr marL="514350" indent="-514350">
              <a:buAutoNum type="arabicPeriod"/>
            </a:pPr>
            <a:endParaRPr lang="en-GB" dirty="0"/>
          </a:p>
          <a:p>
            <a:pPr marL="514350" indent="-514350">
              <a:buAutoNum type="arabicPeriod"/>
            </a:pPr>
            <a:endParaRPr lang="en-US" dirty="0"/>
          </a:p>
        </p:txBody>
      </p:sp>
      <p:sp>
        <p:nvSpPr>
          <p:cNvPr id="7" name="Rectangle 6">
            <a:extLst>
              <a:ext uri="{FF2B5EF4-FFF2-40B4-BE49-F238E27FC236}">
                <a16:creationId xmlns:a16="http://schemas.microsoft.com/office/drawing/2014/main" id="{B83941EE-1B89-916E-6C19-08292A6DB2DA}"/>
              </a:ext>
            </a:extLst>
          </p:cNvPr>
          <p:cNvSpPr/>
          <p:nvPr/>
        </p:nvSpPr>
        <p:spPr>
          <a:xfrm>
            <a:off x="0" y="0"/>
            <a:ext cx="12192000" cy="6858000"/>
          </a:xfrm>
          <a:prstGeom prst="rect">
            <a:avLst/>
          </a:prstGeom>
          <a:solidFill>
            <a:schemeClr val="accent1">
              <a:lumMod val="75000"/>
              <a:alpha val="33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17744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3567A-00FB-3E3F-AE8B-818362908C11}"/>
              </a:ext>
            </a:extLst>
          </p:cNvPr>
          <p:cNvSpPr>
            <a:spLocks noGrp="1"/>
          </p:cNvSpPr>
          <p:nvPr>
            <p:ph type="title"/>
          </p:nvPr>
        </p:nvSpPr>
        <p:spPr>
          <a:xfrm>
            <a:off x="1314061" y="0"/>
            <a:ext cx="10515600" cy="1325563"/>
          </a:xfrm>
        </p:spPr>
        <p:txBody>
          <a:bodyPr/>
          <a:lstStyle/>
          <a:p>
            <a:r>
              <a:rPr lang="en-US" dirty="0"/>
              <a:t>What’s the situation?</a:t>
            </a:r>
            <a:endParaRPr lang="en-GB" dirty="0"/>
          </a:p>
        </p:txBody>
      </p:sp>
      <p:pic>
        <p:nvPicPr>
          <p:cNvPr id="13" name="Picture 12">
            <a:extLst>
              <a:ext uri="{FF2B5EF4-FFF2-40B4-BE49-F238E27FC236}">
                <a16:creationId xmlns:a16="http://schemas.microsoft.com/office/drawing/2014/main" id="{2CFAD669-C757-331C-D794-1942381CA274}"/>
              </a:ext>
            </a:extLst>
          </p:cNvPr>
          <p:cNvPicPr>
            <a:picLocks noChangeAspect="1"/>
          </p:cNvPicPr>
          <p:nvPr/>
        </p:nvPicPr>
        <p:blipFill>
          <a:blip r:embed="rId2"/>
          <a:stretch>
            <a:fillRect/>
          </a:stretch>
        </p:blipFill>
        <p:spPr>
          <a:xfrm>
            <a:off x="1370045" y="1166943"/>
            <a:ext cx="8799911" cy="5294862"/>
          </a:xfrm>
          <a:prstGeom prst="rect">
            <a:avLst/>
          </a:prstGeom>
        </p:spPr>
      </p:pic>
      <p:sp>
        <p:nvSpPr>
          <p:cNvPr id="3" name="Rectangle 2">
            <a:extLst>
              <a:ext uri="{FF2B5EF4-FFF2-40B4-BE49-F238E27FC236}">
                <a16:creationId xmlns:a16="http://schemas.microsoft.com/office/drawing/2014/main" id="{3897043C-6CAC-30C8-C6D4-6FA3EF48A643}"/>
              </a:ext>
            </a:extLst>
          </p:cNvPr>
          <p:cNvSpPr/>
          <p:nvPr/>
        </p:nvSpPr>
        <p:spPr>
          <a:xfrm>
            <a:off x="0" y="0"/>
            <a:ext cx="12192000" cy="6858000"/>
          </a:xfrm>
          <a:prstGeom prst="rect">
            <a:avLst/>
          </a:prstGeom>
          <a:solidFill>
            <a:schemeClr val="accent1">
              <a:lumMod val="75000"/>
              <a:alpha val="33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4273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2639F89-7CD4-BF80-BEFA-3FA6DC8E3AF4}"/>
              </a:ext>
            </a:extLst>
          </p:cNvPr>
          <p:cNvSpPr txBox="1"/>
          <p:nvPr/>
        </p:nvSpPr>
        <p:spPr>
          <a:xfrm>
            <a:off x="2126003" y="4820614"/>
            <a:ext cx="7939994" cy="1615827"/>
          </a:xfrm>
          <a:prstGeom prst="rect">
            <a:avLst/>
          </a:prstGeom>
          <a:noFill/>
        </p:spPr>
        <p:txBody>
          <a:bodyPr wrap="none" rtlCol="0">
            <a:spAutoFit/>
          </a:bodyPr>
          <a:lstStyle/>
          <a:p>
            <a:r>
              <a:rPr lang="en-US" sz="3300" dirty="0">
                <a:solidFill>
                  <a:srgbClr val="C00000"/>
                </a:solidFill>
              </a:rPr>
              <a:t>EXT: What do you think of Brabantio? Why?</a:t>
            </a:r>
          </a:p>
          <a:p>
            <a:endParaRPr lang="en-US" sz="3300" dirty="0">
              <a:solidFill>
                <a:srgbClr val="C00000"/>
              </a:solidFill>
            </a:endParaRPr>
          </a:p>
          <a:p>
            <a:r>
              <a:rPr lang="en-US" sz="3300" dirty="0">
                <a:solidFill>
                  <a:srgbClr val="C00000"/>
                </a:solidFill>
              </a:rPr>
              <a:t>        What do you think of Roderigo? Why?</a:t>
            </a:r>
            <a:endParaRPr lang="en-GB" sz="3300" dirty="0">
              <a:solidFill>
                <a:srgbClr val="C00000"/>
              </a:solidFill>
            </a:endParaRPr>
          </a:p>
        </p:txBody>
      </p:sp>
      <p:pic>
        <p:nvPicPr>
          <p:cNvPr id="5" name="Picture 4">
            <a:extLst>
              <a:ext uri="{FF2B5EF4-FFF2-40B4-BE49-F238E27FC236}">
                <a16:creationId xmlns:a16="http://schemas.microsoft.com/office/drawing/2014/main" id="{40D01C8F-795D-7BFA-443B-C6492D2C1742}"/>
              </a:ext>
            </a:extLst>
          </p:cNvPr>
          <p:cNvPicPr>
            <a:picLocks noChangeAspect="1"/>
          </p:cNvPicPr>
          <p:nvPr/>
        </p:nvPicPr>
        <p:blipFill>
          <a:blip r:embed="rId2">
            <a:biLevel thresh="75000"/>
          </a:blip>
          <a:stretch>
            <a:fillRect/>
          </a:stretch>
        </p:blipFill>
        <p:spPr>
          <a:xfrm>
            <a:off x="5606749" y="573297"/>
            <a:ext cx="5699686" cy="3203876"/>
          </a:xfrm>
          <a:prstGeom prst="rect">
            <a:avLst/>
          </a:prstGeom>
          <a:ln w="38100">
            <a:solidFill>
              <a:schemeClr val="tx1"/>
            </a:solidFill>
          </a:ln>
        </p:spPr>
      </p:pic>
      <p:sp>
        <p:nvSpPr>
          <p:cNvPr id="6" name="Rectangle 5">
            <a:extLst>
              <a:ext uri="{FF2B5EF4-FFF2-40B4-BE49-F238E27FC236}">
                <a16:creationId xmlns:a16="http://schemas.microsoft.com/office/drawing/2014/main" id="{C5347E20-CFE1-AE1B-2023-C0B2458DC6F1}"/>
              </a:ext>
            </a:extLst>
          </p:cNvPr>
          <p:cNvSpPr/>
          <p:nvPr/>
        </p:nvSpPr>
        <p:spPr>
          <a:xfrm>
            <a:off x="294942" y="179918"/>
            <a:ext cx="4855520" cy="4247317"/>
          </a:xfrm>
          <a:prstGeom prst="rect">
            <a:avLst/>
          </a:prstGeom>
          <a:noFill/>
        </p:spPr>
        <p:txBody>
          <a:bodyPr wrap="square" lIns="91440" tIns="45720" rIns="91440" bIns="45720">
            <a:spAutoFit/>
          </a:bodyPr>
          <a:lstStyle/>
          <a:p>
            <a:r>
              <a:rPr lang="en-US" sz="5400" b="0" cap="none" spc="0" dirty="0">
                <a:ln w="0"/>
                <a:solidFill>
                  <a:schemeClr val="tx1"/>
                </a:solidFill>
                <a:effectLst>
                  <a:outerShdw blurRad="38100" dist="19050" dir="2700000" algn="tl" rotWithShape="0">
                    <a:schemeClr val="dk1">
                      <a:alpha val="40000"/>
                    </a:schemeClr>
                  </a:outerShdw>
                </a:effectLst>
              </a:rPr>
              <a:t>Use the Act I sheet we have read through to create a storyboard.</a:t>
            </a:r>
          </a:p>
        </p:txBody>
      </p:sp>
      <p:sp>
        <p:nvSpPr>
          <p:cNvPr id="7" name="Rectangle 6">
            <a:extLst>
              <a:ext uri="{FF2B5EF4-FFF2-40B4-BE49-F238E27FC236}">
                <a16:creationId xmlns:a16="http://schemas.microsoft.com/office/drawing/2014/main" id="{6A76E89D-C4ED-2CD4-A740-F1BB538C697C}"/>
              </a:ext>
            </a:extLst>
          </p:cNvPr>
          <p:cNvSpPr/>
          <p:nvPr/>
        </p:nvSpPr>
        <p:spPr>
          <a:xfrm>
            <a:off x="0" y="0"/>
            <a:ext cx="12192000" cy="6858000"/>
          </a:xfrm>
          <a:prstGeom prst="rect">
            <a:avLst/>
          </a:prstGeom>
          <a:solidFill>
            <a:schemeClr val="accent1">
              <a:lumMod val="75000"/>
              <a:alpha val="33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63740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8BBD12-4153-B0FA-A0E6-497FCA23DB0D}"/>
              </a:ext>
            </a:extLst>
          </p:cNvPr>
          <p:cNvPicPr>
            <a:picLocks noChangeAspect="1"/>
          </p:cNvPicPr>
          <p:nvPr/>
        </p:nvPicPr>
        <p:blipFill>
          <a:blip r:embed="rId2"/>
          <a:stretch>
            <a:fillRect/>
          </a:stretch>
        </p:blipFill>
        <p:spPr>
          <a:xfrm>
            <a:off x="1718819" y="188536"/>
            <a:ext cx="8521831" cy="4793530"/>
          </a:xfrm>
          <a:prstGeom prst="rect">
            <a:avLst/>
          </a:prstGeom>
        </p:spPr>
      </p:pic>
      <p:sp>
        <p:nvSpPr>
          <p:cNvPr id="4" name="Rectangle 3">
            <a:extLst>
              <a:ext uri="{FF2B5EF4-FFF2-40B4-BE49-F238E27FC236}">
                <a16:creationId xmlns:a16="http://schemas.microsoft.com/office/drawing/2014/main" id="{8C8DAA11-CE7F-A334-1F5D-257E18AFCCE6}"/>
              </a:ext>
            </a:extLst>
          </p:cNvPr>
          <p:cNvSpPr/>
          <p:nvPr/>
        </p:nvSpPr>
        <p:spPr>
          <a:xfrm>
            <a:off x="696744" y="5103674"/>
            <a:ext cx="11011348" cy="1754326"/>
          </a:xfrm>
          <a:prstGeom prst="rect">
            <a:avLst/>
          </a:prstGeom>
          <a:noFill/>
        </p:spPr>
        <p:txBody>
          <a:bodyPr wrap="square" lIns="91440" tIns="45720" rIns="91440" bIns="45720">
            <a:spAutoFit/>
          </a:bodyPr>
          <a:lstStyle/>
          <a:p>
            <a:pPr algn="ctr"/>
            <a:r>
              <a:rPr lang="en-US" sz="5400" b="0" i="1" cap="none" spc="0" dirty="0">
                <a:ln w="0"/>
                <a:solidFill>
                  <a:schemeClr val="tx1"/>
                </a:solidFill>
                <a:effectLst>
                  <a:outerShdw blurRad="38100" dist="19050" dir="2700000" algn="tl" rotWithShape="0">
                    <a:schemeClr val="dk1">
                      <a:alpha val="40000"/>
                    </a:schemeClr>
                  </a:outerShdw>
                </a:effectLst>
              </a:rPr>
              <a:t>What kinds of things would we expect to see in Act 1?</a:t>
            </a:r>
          </a:p>
        </p:txBody>
      </p:sp>
      <p:sp>
        <p:nvSpPr>
          <p:cNvPr id="5" name="Rectangle 4">
            <a:extLst>
              <a:ext uri="{FF2B5EF4-FFF2-40B4-BE49-F238E27FC236}">
                <a16:creationId xmlns:a16="http://schemas.microsoft.com/office/drawing/2014/main" id="{1EBC575F-AEE9-E0C6-4286-10E86AC510BC}"/>
              </a:ext>
            </a:extLst>
          </p:cNvPr>
          <p:cNvSpPr/>
          <p:nvPr/>
        </p:nvSpPr>
        <p:spPr>
          <a:xfrm>
            <a:off x="0" y="0"/>
            <a:ext cx="12192000" cy="6858000"/>
          </a:xfrm>
          <a:prstGeom prst="rect">
            <a:avLst/>
          </a:prstGeom>
          <a:solidFill>
            <a:schemeClr val="accent1">
              <a:lumMod val="75000"/>
              <a:alpha val="33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82094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96FCC9-E296-A1C1-38F5-001EB8F6BDCF}"/>
              </a:ext>
            </a:extLst>
          </p:cNvPr>
          <p:cNvSpPr txBox="1"/>
          <p:nvPr/>
        </p:nvSpPr>
        <p:spPr>
          <a:xfrm>
            <a:off x="-1" y="0"/>
            <a:ext cx="5952931" cy="7201972"/>
          </a:xfrm>
          <a:prstGeom prst="rect">
            <a:avLst/>
          </a:prstGeom>
          <a:noFill/>
        </p:spPr>
        <p:txBody>
          <a:bodyPr wrap="square" rtlCol="0">
            <a:spAutoFit/>
          </a:bodyPr>
          <a:lstStyle/>
          <a:p>
            <a:r>
              <a:rPr lang="en-US" b="1" u="sng" dirty="0"/>
              <a:t>Act I</a:t>
            </a:r>
          </a:p>
          <a:p>
            <a:endParaRPr lang="en-US" sz="1000" dirty="0"/>
          </a:p>
          <a:p>
            <a:r>
              <a:rPr lang="en-US" dirty="0"/>
              <a:t>The curtains open and the audience catches sight of a street in Venice. Iago is there, accompanied by a man who seems angry with him. </a:t>
            </a:r>
          </a:p>
          <a:p>
            <a:endParaRPr lang="en-US" sz="1000" dirty="0"/>
          </a:p>
          <a:p>
            <a:r>
              <a:rPr lang="en-US" dirty="0"/>
              <a:t>His name is Roderigo and he is upset because he has just found out that Othello ran off with Desdemona to marry her. Roderigo was secretly in love with Desdemona and claims Iago kept it a secret from him because he is so loyal to Othello.</a:t>
            </a:r>
          </a:p>
          <a:p>
            <a:endParaRPr lang="en-US" sz="1000" dirty="0"/>
          </a:p>
          <a:p>
            <a:r>
              <a:rPr lang="en-US" dirty="0"/>
              <a:t>Iago replies that actually, he hates Othello for not promoting him and promoting Michael Cassio instead. Iago claims Cassio only knows how to win battles by reading about them in books, not from first-hand experience of fighting and killing like he himself has. </a:t>
            </a:r>
          </a:p>
          <a:p>
            <a:endParaRPr lang="en-US" sz="1000" dirty="0"/>
          </a:p>
          <a:p>
            <a:r>
              <a:rPr lang="en-US" dirty="0"/>
              <a:t>Iago and Roderigo go to Desdemona’s home to tell her father, Brabantio, about the fact she ran off to marry Othello.</a:t>
            </a:r>
          </a:p>
          <a:p>
            <a:endParaRPr lang="en-US" sz="1000" dirty="0"/>
          </a:p>
          <a:p>
            <a:r>
              <a:rPr lang="en-US" dirty="0"/>
              <a:t>Brabantio is furious when he hears Iago’s message, but Iago sneaks off before Brabantio sees him, so that it will never get back to Othello that he was the one who told Desdemona’s father what was going on. Brabantio and Roderigo then go off in search of Othello and Desdemona. </a:t>
            </a:r>
            <a:endParaRPr lang="en-GB" dirty="0"/>
          </a:p>
        </p:txBody>
      </p:sp>
      <p:sp>
        <p:nvSpPr>
          <p:cNvPr id="3" name="TextBox 2">
            <a:extLst>
              <a:ext uri="{FF2B5EF4-FFF2-40B4-BE49-F238E27FC236}">
                <a16:creationId xmlns:a16="http://schemas.microsoft.com/office/drawing/2014/main" id="{A22AFAE7-7914-CA6D-083F-FB7725F7CA19}"/>
              </a:ext>
            </a:extLst>
          </p:cNvPr>
          <p:cNvSpPr txBox="1"/>
          <p:nvPr/>
        </p:nvSpPr>
        <p:spPr>
          <a:xfrm>
            <a:off x="6074234" y="-27993"/>
            <a:ext cx="6164424" cy="7232749"/>
          </a:xfrm>
          <a:prstGeom prst="rect">
            <a:avLst/>
          </a:prstGeom>
          <a:noFill/>
        </p:spPr>
        <p:txBody>
          <a:bodyPr wrap="square" rtlCol="0">
            <a:spAutoFit/>
          </a:bodyPr>
          <a:lstStyle/>
          <a:p>
            <a:r>
              <a:rPr lang="en-US" dirty="0"/>
              <a:t>The action then switches to Othello, who is in the process of being told by Cassio that the Duke of Venice has ordered him to sail to Cyprus to defend it from the Turks. </a:t>
            </a:r>
          </a:p>
          <a:p>
            <a:endParaRPr lang="en-US" sz="1000" dirty="0"/>
          </a:p>
          <a:p>
            <a:r>
              <a:rPr lang="en-US" dirty="0"/>
              <a:t>Brabantio though has heard of Othello’s location and barges in with Roderigo ready for a fight. </a:t>
            </a:r>
          </a:p>
          <a:p>
            <a:endParaRPr lang="en-US" sz="1000" dirty="0"/>
          </a:p>
          <a:p>
            <a:r>
              <a:rPr lang="en-US" dirty="0"/>
              <a:t>He is outraged that Desdemona has chosen Othello to marry instead of someone more important, richer and of better social status. </a:t>
            </a:r>
          </a:p>
          <a:p>
            <a:endParaRPr lang="en-US" sz="1000" dirty="0"/>
          </a:p>
          <a:p>
            <a:r>
              <a:rPr lang="en-US" dirty="0"/>
              <a:t>He claims that Othello used supernatural powers to bewitch and trick Desdemona into falling in love with him. </a:t>
            </a:r>
          </a:p>
          <a:p>
            <a:endParaRPr lang="en-US" sz="1000" dirty="0"/>
          </a:p>
          <a:p>
            <a:r>
              <a:rPr lang="en-US" dirty="0"/>
              <a:t>Othello though is calm in his reply and tells Desdemona’s father that they fell in love when Othello came to visit and stay with </a:t>
            </a:r>
          </a:p>
          <a:p>
            <a:r>
              <a:rPr lang="en-US" dirty="0"/>
              <a:t>Brabantio previously. </a:t>
            </a:r>
          </a:p>
          <a:p>
            <a:endParaRPr lang="en-US" sz="1000" dirty="0"/>
          </a:p>
          <a:p>
            <a:r>
              <a:rPr lang="en-US" dirty="0"/>
              <a:t>Othello then hears that the Duke of Venice is insistent that he leave for Cyprus that night, meaning he would have to leave Desdemona at home with her father for her protection.</a:t>
            </a:r>
          </a:p>
          <a:p>
            <a:endParaRPr lang="en-US" sz="1000" dirty="0"/>
          </a:p>
          <a:p>
            <a:r>
              <a:rPr lang="en-US" dirty="0"/>
              <a:t>Brabantio though forbids Desdemona from coming home with him, meaning Othello comes up with a plan for his friend Iago to accompany Desdemona to Cyprus some time later. </a:t>
            </a:r>
          </a:p>
          <a:p>
            <a:endParaRPr lang="en-US" sz="1000" dirty="0"/>
          </a:p>
          <a:p>
            <a:r>
              <a:rPr lang="en-US" dirty="0"/>
              <a:t>Act I ends with Iago formalizing his plan to destroy Othello by convincing him that Desdemona is having an affair with Cassio.</a:t>
            </a:r>
            <a:endParaRPr lang="en-GB" dirty="0"/>
          </a:p>
        </p:txBody>
      </p:sp>
      <p:sp>
        <p:nvSpPr>
          <p:cNvPr id="4" name="Rectangle 3">
            <a:extLst>
              <a:ext uri="{FF2B5EF4-FFF2-40B4-BE49-F238E27FC236}">
                <a16:creationId xmlns:a16="http://schemas.microsoft.com/office/drawing/2014/main" id="{0ACAEC2B-8D2B-8E7F-2AE3-768E4F496C43}"/>
              </a:ext>
            </a:extLst>
          </p:cNvPr>
          <p:cNvSpPr/>
          <p:nvPr/>
        </p:nvSpPr>
        <p:spPr>
          <a:xfrm>
            <a:off x="0" y="0"/>
            <a:ext cx="6074234" cy="4470400"/>
          </a:xfrm>
          <a:prstGeom prst="rect">
            <a:avLst/>
          </a:prstGeom>
          <a:solidFill>
            <a:schemeClr val="accent1">
              <a:lumMod val="75000"/>
              <a:alpha val="33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32029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8BF542-F798-6AC3-C4C2-96CA7F3AAF2A}"/>
              </a:ext>
            </a:extLst>
          </p:cNvPr>
          <p:cNvPicPr>
            <a:picLocks noChangeAspect="1"/>
          </p:cNvPicPr>
          <p:nvPr/>
        </p:nvPicPr>
        <p:blipFill>
          <a:blip r:embed="rId2"/>
          <a:stretch>
            <a:fillRect/>
          </a:stretch>
        </p:blipFill>
        <p:spPr>
          <a:xfrm rot="5400000">
            <a:off x="-724164" y="1589353"/>
            <a:ext cx="6411146" cy="3606270"/>
          </a:xfrm>
          <a:prstGeom prst="rect">
            <a:avLst/>
          </a:prstGeom>
          <a:ln>
            <a:solidFill>
              <a:schemeClr val="tx1"/>
            </a:solidFill>
          </a:ln>
        </p:spPr>
      </p:pic>
      <p:sp>
        <p:nvSpPr>
          <p:cNvPr id="4" name="Rectangle 3">
            <a:extLst>
              <a:ext uri="{FF2B5EF4-FFF2-40B4-BE49-F238E27FC236}">
                <a16:creationId xmlns:a16="http://schemas.microsoft.com/office/drawing/2014/main" id="{EFCC8FEB-31D6-8051-0CFE-C4878EA890B9}"/>
              </a:ext>
            </a:extLst>
          </p:cNvPr>
          <p:cNvSpPr/>
          <p:nvPr/>
        </p:nvSpPr>
        <p:spPr>
          <a:xfrm>
            <a:off x="4584988" y="1465913"/>
            <a:ext cx="7268345" cy="4832092"/>
          </a:xfrm>
          <a:prstGeom prst="rect">
            <a:avLst/>
          </a:prstGeom>
          <a:noFill/>
        </p:spPr>
        <p:txBody>
          <a:bodyPr wrap="square" lIns="91440" tIns="45720" rIns="91440" bIns="45720">
            <a:spAutoFit/>
          </a:bodyPr>
          <a:lstStyle/>
          <a:p>
            <a:r>
              <a:rPr lang="en-US" sz="2800" b="0" cap="none" spc="0" dirty="0">
                <a:ln w="0"/>
                <a:solidFill>
                  <a:schemeClr val="tx1"/>
                </a:solidFill>
                <a:effectLst>
                  <a:outerShdw blurRad="38100" dist="19050" dir="2700000" algn="tl" rotWithShape="0">
                    <a:schemeClr val="dk1">
                      <a:alpha val="40000"/>
                    </a:schemeClr>
                  </a:outerShdw>
                </a:effectLst>
              </a:rPr>
              <a:t>1. Let’s read through and talk about various aspects of what’s going on.</a:t>
            </a:r>
          </a:p>
          <a:p>
            <a:endParaRPr lang="en-US" sz="2800" dirty="0">
              <a:ln w="0"/>
              <a:effectLst>
                <a:outerShdw blurRad="38100" dist="19050" dir="2700000" algn="tl" rotWithShape="0">
                  <a:schemeClr val="dk1">
                    <a:alpha val="40000"/>
                  </a:schemeClr>
                </a:outerShdw>
              </a:effectLst>
            </a:endParaRPr>
          </a:p>
          <a:p>
            <a:r>
              <a:rPr lang="en-US" sz="2800" b="0" cap="none" spc="0" dirty="0">
                <a:ln w="0"/>
                <a:solidFill>
                  <a:schemeClr val="tx1"/>
                </a:solidFill>
                <a:effectLst>
                  <a:outerShdw blurRad="38100" dist="19050" dir="2700000" algn="tl" rotWithShape="0">
                    <a:schemeClr val="dk1">
                      <a:alpha val="40000"/>
                    </a:schemeClr>
                  </a:outerShdw>
                </a:effectLst>
              </a:rPr>
              <a:t>2. Let’s read the Shakespearean version and see if you can follow what’s going on. </a:t>
            </a:r>
          </a:p>
          <a:p>
            <a:endParaRPr lang="en-US" sz="2800" dirty="0">
              <a:ln w="0"/>
              <a:effectLst>
                <a:outerShdw blurRad="38100" dist="19050" dir="2700000" algn="tl" rotWithShape="0">
                  <a:schemeClr val="dk1">
                    <a:alpha val="40000"/>
                  </a:schemeClr>
                </a:outerShdw>
              </a:effectLst>
            </a:endParaRPr>
          </a:p>
          <a:p>
            <a:r>
              <a:rPr lang="en-US" sz="2800" b="0" cap="none" spc="0" dirty="0">
                <a:ln w="0"/>
                <a:solidFill>
                  <a:schemeClr val="tx1"/>
                </a:solidFill>
                <a:effectLst>
                  <a:outerShdw blurRad="38100" dist="19050" dir="2700000" algn="tl" rotWithShape="0">
                    <a:schemeClr val="dk1">
                      <a:alpha val="40000"/>
                    </a:schemeClr>
                  </a:outerShdw>
                </a:effectLst>
              </a:rPr>
              <a:t>EXT: What’s your opinion of Iago in this scene and why?</a:t>
            </a:r>
          </a:p>
          <a:p>
            <a:endParaRPr lang="en-US" sz="2800" dirty="0">
              <a:ln w="0"/>
              <a:effectLst>
                <a:outerShdw blurRad="38100" dist="19050" dir="2700000" algn="tl" rotWithShape="0">
                  <a:schemeClr val="dk1">
                    <a:alpha val="40000"/>
                  </a:schemeClr>
                </a:outerShdw>
              </a:effectLst>
            </a:endParaRPr>
          </a:p>
          <a:p>
            <a:r>
              <a:rPr lang="en-US" sz="2800" b="0" cap="none" spc="0" dirty="0">
                <a:ln w="0"/>
                <a:solidFill>
                  <a:schemeClr val="tx1"/>
                </a:solidFill>
                <a:effectLst>
                  <a:outerShdw blurRad="38100" dist="19050" dir="2700000" algn="tl" rotWithShape="0">
                    <a:schemeClr val="dk1">
                      <a:alpha val="40000"/>
                    </a:schemeClr>
                  </a:outerShdw>
                </a:effectLst>
              </a:rPr>
              <a:t>EXT </a:t>
            </a:r>
            <a:r>
              <a:rPr lang="en-US" sz="2800" b="0" cap="none" spc="0" dirty="0" err="1">
                <a:ln w="0"/>
                <a:solidFill>
                  <a:schemeClr val="tx1"/>
                </a:solidFill>
                <a:effectLst>
                  <a:outerShdw blurRad="38100" dist="19050" dir="2700000" algn="tl" rotWithShape="0">
                    <a:schemeClr val="dk1">
                      <a:alpha val="40000"/>
                    </a:schemeClr>
                  </a:outerShdw>
                </a:effectLst>
              </a:rPr>
              <a:t>EXT</a:t>
            </a:r>
            <a:r>
              <a:rPr lang="en-US" sz="2800" b="0" cap="none" spc="0" dirty="0">
                <a:ln w="0"/>
                <a:solidFill>
                  <a:schemeClr val="tx1"/>
                </a:solidFill>
                <a:effectLst>
                  <a:outerShdw blurRad="38100" dist="19050" dir="2700000" algn="tl" rotWithShape="0">
                    <a:schemeClr val="dk1">
                      <a:alpha val="40000"/>
                    </a:schemeClr>
                  </a:outerShdw>
                </a:effectLst>
              </a:rPr>
              <a:t>: What role in the narrative is Roderigo playing here? How do you know?</a:t>
            </a:r>
          </a:p>
        </p:txBody>
      </p:sp>
      <p:sp>
        <p:nvSpPr>
          <p:cNvPr id="6" name="TextBox 5">
            <a:extLst>
              <a:ext uri="{FF2B5EF4-FFF2-40B4-BE49-F238E27FC236}">
                <a16:creationId xmlns:a16="http://schemas.microsoft.com/office/drawing/2014/main" id="{CF2248BD-5602-2E3F-F7BC-EA86F705AA6F}"/>
              </a:ext>
            </a:extLst>
          </p:cNvPr>
          <p:cNvSpPr txBox="1"/>
          <p:nvPr/>
        </p:nvSpPr>
        <p:spPr>
          <a:xfrm>
            <a:off x="5757333" y="317782"/>
            <a:ext cx="6096000" cy="600164"/>
          </a:xfrm>
          <a:prstGeom prst="rect">
            <a:avLst/>
          </a:prstGeom>
          <a:noFill/>
        </p:spPr>
        <p:txBody>
          <a:bodyPr wrap="square">
            <a:spAutoFit/>
          </a:bodyPr>
          <a:lstStyle/>
          <a:p>
            <a:r>
              <a:rPr lang="en-US" sz="3300" b="0" cap="none" spc="0" dirty="0">
                <a:ln w="0"/>
                <a:solidFill>
                  <a:schemeClr val="tx1"/>
                </a:solidFill>
                <a:effectLst>
                  <a:outerShdw blurRad="38100" dist="19050" dir="2700000" algn="tl" rotWithShape="0">
                    <a:schemeClr val="dk1">
                      <a:alpha val="40000"/>
                    </a:schemeClr>
                  </a:outerShdw>
                </a:effectLst>
              </a:rPr>
              <a:t>The first half of Act 1 Scene 1</a:t>
            </a:r>
            <a:endParaRPr lang="en-GB" sz="3300" dirty="0"/>
          </a:p>
        </p:txBody>
      </p:sp>
      <p:sp>
        <p:nvSpPr>
          <p:cNvPr id="7" name="Arrow: Right 6">
            <a:extLst>
              <a:ext uri="{FF2B5EF4-FFF2-40B4-BE49-F238E27FC236}">
                <a16:creationId xmlns:a16="http://schemas.microsoft.com/office/drawing/2014/main" id="{834AB584-CE6F-CE15-F462-FEF813B994C3}"/>
              </a:ext>
            </a:extLst>
          </p:cNvPr>
          <p:cNvSpPr/>
          <p:nvPr/>
        </p:nvSpPr>
        <p:spPr>
          <a:xfrm rot="10800000">
            <a:off x="4267199" y="416682"/>
            <a:ext cx="1490134" cy="60016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59100E47-8DD2-CCE5-6DEA-E0D949FB5663}"/>
              </a:ext>
            </a:extLst>
          </p:cNvPr>
          <p:cNvSpPr/>
          <p:nvPr/>
        </p:nvSpPr>
        <p:spPr>
          <a:xfrm>
            <a:off x="0" y="0"/>
            <a:ext cx="12192000" cy="6858000"/>
          </a:xfrm>
          <a:prstGeom prst="rect">
            <a:avLst/>
          </a:prstGeom>
          <a:solidFill>
            <a:schemeClr val="accent1">
              <a:lumMod val="75000"/>
              <a:alpha val="33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1378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7F72E1-3E07-7B8F-D397-1C37A49C9A8F}"/>
              </a:ext>
            </a:extLst>
          </p:cNvPr>
          <p:cNvSpPr txBox="1"/>
          <p:nvPr/>
        </p:nvSpPr>
        <p:spPr>
          <a:xfrm rot="16200000">
            <a:off x="4381500" y="-803509"/>
            <a:ext cx="3429000" cy="11910953"/>
          </a:xfrm>
          <a:prstGeom prst="rect">
            <a:avLst/>
          </a:prstGeom>
          <a:noFill/>
        </p:spPr>
        <p:txBody>
          <a:bodyPr wrap="square" rtlCol="0">
            <a:spAutoFit/>
          </a:bodyPr>
          <a:lstStyle/>
          <a:p>
            <a:r>
              <a:rPr lang="en-US" sz="1600" b="1" dirty="0"/>
              <a:t>Roderigo: </a:t>
            </a:r>
            <a:r>
              <a:rPr lang="en-US" sz="1600" dirty="0"/>
              <a:t>… Ha! I’m not stupid! I can’t believe that you Iago, who knows me so well, would think I am.</a:t>
            </a:r>
          </a:p>
          <a:p>
            <a:endParaRPr lang="en-US" sz="1600" dirty="0"/>
          </a:p>
          <a:p>
            <a:r>
              <a:rPr lang="en-US" sz="1600" b="1" dirty="0"/>
              <a:t>Iago: </a:t>
            </a:r>
            <a:r>
              <a:rPr lang="en-US" sz="1600" dirty="0"/>
              <a:t>Jesus! Aren’t you listening to me?! If I actually did think that then I’d deserve your hatred! </a:t>
            </a:r>
          </a:p>
          <a:p>
            <a:endParaRPr lang="en-US" sz="1600" dirty="0"/>
          </a:p>
          <a:p>
            <a:r>
              <a:rPr lang="en-US" sz="1600" b="1" dirty="0"/>
              <a:t>Roderigo: </a:t>
            </a:r>
            <a:r>
              <a:rPr lang="en-US" sz="1600" dirty="0"/>
              <a:t>To be fair, you did tell me you hated him.</a:t>
            </a:r>
          </a:p>
          <a:p>
            <a:endParaRPr lang="en-US" sz="1600" dirty="0"/>
          </a:p>
          <a:p>
            <a:r>
              <a:rPr lang="en-US" sz="1600" b="1" dirty="0"/>
              <a:t>Iago: </a:t>
            </a:r>
            <a:r>
              <a:rPr lang="en-US" sz="1600" dirty="0"/>
              <a:t>Believe me, I do: There are three of us in this city, and I asked him personally to make me his lieutenant, I was really nice about it and I know I am deserving of that promotion. But he is too full of his own pride and arrogance that he just ignored my request for some fancy reason, talking in all these technical military words. </a:t>
            </a:r>
          </a:p>
          <a:p>
            <a:endParaRPr lang="en-US" sz="1600" dirty="0"/>
          </a:p>
          <a:p>
            <a:r>
              <a:rPr lang="en-US" sz="1600" dirty="0"/>
              <a:t>Anyway, in conclusion he ignored people I sent to speak on my behalf and just says ‘No, I am certain and I have already chosen my new lieutenant.’ And what was he? A simple military </a:t>
            </a:r>
            <a:r>
              <a:rPr lang="en-US" sz="1600" i="1" dirty="0"/>
              <a:t>theorist</a:t>
            </a:r>
            <a:r>
              <a:rPr lang="en-US" sz="1600" dirty="0"/>
              <a:t> with no practical experience of war! His name is Michael Cassio and he is from Florence. He has a mistress and he has never even set foot on a battlefield. He knows less of battle than an old woman and just stands there in fancy military clothing giving out orders. All talk and no actual experience! </a:t>
            </a:r>
          </a:p>
          <a:p>
            <a:endParaRPr lang="en-US" sz="1600" dirty="0"/>
          </a:p>
          <a:p>
            <a:r>
              <a:rPr lang="en-US" sz="1600" dirty="0"/>
              <a:t>But he was picked, not me, me who he saw my leadership in battle in Rhodes and Cyprus  and elsewhere. But he stands in my way, a mere accountant money-counter. And he will be his new lieutenant and I, God help us, have to be just the Moor’s standard-bearer.</a:t>
            </a:r>
          </a:p>
          <a:p>
            <a:endParaRPr lang="en-US" sz="1600" dirty="0"/>
          </a:p>
          <a:p>
            <a:r>
              <a:rPr lang="en-US" sz="1600" b="1" dirty="0"/>
              <a:t>Roderigo: </a:t>
            </a:r>
            <a:r>
              <a:rPr lang="en-US" sz="1600" dirty="0"/>
              <a:t>For God’s sake, I’d rather he hanged to death. </a:t>
            </a:r>
          </a:p>
          <a:p>
            <a:endParaRPr lang="en-GB" sz="1600" dirty="0"/>
          </a:p>
        </p:txBody>
      </p:sp>
      <p:sp>
        <p:nvSpPr>
          <p:cNvPr id="4" name="TextBox 3">
            <a:extLst>
              <a:ext uri="{FF2B5EF4-FFF2-40B4-BE49-F238E27FC236}">
                <a16:creationId xmlns:a16="http://schemas.microsoft.com/office/drawing/2014/main" id="{5D64C96F-3BB4-DAF7-B23B-6DFD3226C41A}"/>
              </a:ext>
            </a:extLst>
          </p:cNvPr>
          <p:cNvSpPr txBox="1"/>
          <p:nvPr/>
        </p:nvSpPr>
        <p:spPr>
          <a:xfrm rot="16200000">
            <a:off x="4198858" y="-4718892"/>
            <a:ext cx="3429000" cy="12788116"/>
          </a:xfrm>
          <a:prstGeom prst="rect">
            <a:avLst/>
          </a:prstGeom>
          <a:noFill/>
        </p:spPr>
        <p:txBody>
          <a:bodyPr wrap="square" rtlCol="0">
            <a:spAutoFit/>
          </a:bodyPr>
          <a:lstStyle/>
          <a:p>
            <a:endParaRPr lang="en-US" sz="1500" dirty="0"/>
          </a:p>
          <a:p>
            <a:endParaRPr lang="en-US" sz="1500" dirty="0"/>
          </a:p>
          <a:p>
            <a:r>
              <a:rPr lang="en-US" sz="1500" b="1" dirty="0"/>
              <a:t>Iago: </a:t>
            </a:r>
            <a:r>
              <a:rPr lang="en-US" sz="1500" dirty="0"/>
              <a:t>There’s nothing I can do. It’s the drawback of being in the army I guess. Promotion depends on personal recommendation and influence, not on hard work and steady promotion from rank to rank. Now just you judge for yourself whether you can truly call me a lover of that Moor. </a:t>
            </a:r>
          </a:p>
          <a:p>
            <a:endParaRPr lang="en-US" sz="1500" dirty="0"/>
          </a:p>
          <a:p>
            <a:r>
              <a:rPr lang="en-US" sz="1500" b="1" dirty="0"/>
              <a:t>Roderigo: </a:t>
            </a:r>
            <a:r>
              <a:rPr lang="en-US" sz="1500" dirty="0"/>
              <a:t>Well if it was me I just wouldn’t follow his orders.</a:t>
            </a:r>
          </a:p>
          <a:p>
            <a:endParaRPr lang="en-US" sz="1500" dirty="0"/>
          </a:p>
          <a:p>
            <a:r>
              <a:rPr lang="en-US" sz="1500" b="1" dirty="0"/>
              <a:t>Iago: </a:t>
            </a:r>
            <a:r>
              <a:rPr lang="en-US" sz="1500" dirty="0"/>
              <a:t>Oh shut up. I follow his orders for my own advantage. We can’t all be in charge, but we can choose to follow only some orders from those who are. You’ll see loads of bowing and scraping servants enjoying being servants, living their whole life as if they were their master’s work horse – only being fed now and again, and when he get’s too old, tossed on the garbage heap. But there are others who pretend that they are doing their duty while their minds are firmly on themselves. They only pretend to be serving their masters, and do well out of it, and when they have lined their pockets, they’ve done themselves a </a:t>
            </a:r>
            <a:r>
              <a:rPr lang="en-US" sz="1500" dirty="0" err="1"/>
              <a:t>favour</a:t>
            </a:r>
            <a:r>
              <a:rPr lang="en-US" sz="1500" dirty="0"/>
              <a:t>. </a:t>
            </a:r>
          </a:p>
          <a:p>
            <a:endParaRPr lang="en-US" sz="1500" dirty="0"/>
          </a:p>
          <a:p>
            <a:r>
              <a:rPr lang="en-US" sz="1500" dirty="0"/>
              <a:t>These fellows have some soul. I have to tell you that I’m one of them. As sure as you are Roderigo, if I were the Moor I would not want to be Iago. In serving him I’m only serving myself. As heaven is my judge I don’t do it for love and duty – but only seem to be doing that and it’s for my own special benefit. If my outward actions were a true reflection of what’s in my heart then I might as well wear my heart on the outside for birds to peck at. I am not what I pretend to be.</a:t>
            </a:r>
          </a:p>
          <a:p>
            <a:endParaRPr lang="en-US" sz="1500" dirty="0"/>
          </a:p>
          <a:p>
            <a:r>
              <a:rPr lang="en-US" sz="1500" b="1" dirty="0"/>
              <a:t>Roderigo: </a:t>
            </a:r>
            <a:r>
              <a:rPr lang="en-US" sz="1500" dirty="0"/>
              <a:t>What’s so good about that thick-lips that he can get away with ignoring you for promotion?</a:t>
            </a:r>
          </a:p>
          <a:p>
            <a:endParaRPr lang="en-GB" sz="1500" dirty="0"/>
          </a:p>
          <a:p>
            <a:r>
              <a:rPr lang="en-GB" sz="1500" b="1" dirty="0"/>
              <a:t>Iago: </a:t>
            </a:r>
            <a:r>
              <a:rPr lang="en-GB" sz="1500" dirty="0"/>
              <a:t>Let’s w</a:t>
            </a:r>
            <a:r>
              <a:rPr lang="en-US" sz="1500" dirty="0" err="1"/>
              <a:t>ake</a:t>
            </a:r>
            <a:r>
              <a:rPr lang="en-US" sz="1500" dirty="0"/>
              <a:t> her father up and let him spoil Othello’s pleasure. Let’s shout his name out in the streets; get her relatives worked up, let his easy life be plagued with flies. You can take the shine off his pleasure, Roderigo.</a:t>
            </a:r>
          </a:p>
        </p:txBody>
      </p:sp>
    </p:spTree>
    <p:extLst>
      <p:ext uri="{BB962C8B-B14F-4D97-AF65-F5344CB8AC3E}">
        <p14:creationId xmlns:p14="http://schemas.microsoft.com/office/powerpoint/2010/main" val="293514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A2B89-E04A-E3D4-E181-A1023D5CCD6B}"/>
              </a:ext>
            </a:extLst>
          </p:cNvPr>
          <p:cNvSpPr>
            <a:spLocks noGrp="1"/>
          </p:cNvSpPr>
          <p:nvPr>
            <p:ph type="title"/>
          </p:nvPr>
        </p:nvSpPr>
        <p:spPr>
          <a:xfrm>
            <a:off x="838200" y="-139700"/>
            <a:ext cx="10515600" cy="1325563"/>
          </a:xfrm>
        </p:spPr>
        <p:txBody>
          <a:bodyPr/>
          <a:lstStyle/>
          <a:p>
            <a:r>
              <a:rPr lang="en-US" dirty="0"/>
              <a:t>Quick quiz	</a:t>
            </a:r>
            <a:endParaRPr lang="en-GB" dirty="0"/>
          </a:p>
        </p:txBody>
      </p:sp>
      <p:sp>
        <p:nvSpPr>
          <p:cNvPr id="4" name="Content Placeholder 3">
            <a:extLst>
              <a:ext uri="{FF2B5EF4-FFF2-40B4-BE49-F238E27FC236}">
                <a16:creationId xmlns:a16="http://schemas.microsoft.com/office/drawing/2014/main" id="{248CDCAD-5E3C-5ABC-F827-0D892A5D6083}"/>
              </a:ext>
            </a:extLst>
          </p:cNvPr>
          <p:cNvSpPr>
            <a:spLocks noGrp="1"/>
          </p:cNvSpPr>
          <p:nvPr>
            <p:ph sz="half" idx="1"/>
          </p:nvPr>
        </p:nvSpPr>
        <p:spPr>
          <a:xfrm>
            <a:off x="838200" y="1304925"/>
            <a:ext cx="7600950" cy="4872038"/>
          </a:xfrm>
        </p:spPr>
        <p:txBody>
          <a:bodyPr>
            <a:normAutofit fontScale="77500" lnSpcReduction="20000"/>
          </a:bodyPr>
          <a:lstStyle/>
          <a:p>
            <a:pPr marL="514350" indent="-514350">
              <a:buAutoNum type="arabicPeriod"/>
            </a:pPr>
            <a:r>
              <a:rPr lang="en-US" dirty="0">
                <a:solidFill>
                  <a:srgbClr val="C00000"/>
                </a:solidFill>
              </a:rPr>
              <a:t>Shakespeare is respected because he is good at the technique known as c_________.</a:t>
            </a:r>
          </a:p>
          <a:p>
            <a:pPr marL="514350" indent="-514350">
              <a:buAutoNum type="arabicPeriod"/>
            </a:pPr>
            <a:endParaRPr lang="en-US" dirty="0"/>
          </a:p>
          <a:p>
            <a:pPr marL="514350" indent="-514350">
              <a:buAutoNum type="arabicPeriod"/>
            </a:pPr>
            <a:r>
              <a:rPr lang="en-GB" dirty="0"/>
              <a:t>Shakespeare is renowned for how he uses L________ effectively.</a:t>
            </a:r>
          </a:p>
          <a:p>
            <a:pPr marL="514350" indent="-514350">
              <a:buAutoNum type="arabicPeriod"/>
            </a:pPr>
            <a:endParaRPr lang="en-GB" dirty="0"/>
          </a:p>
          <a:p>
            <a:pPr marL="514350" indent="-514350">
              <a:buAutoNum type="arabicPeriod"/>
            </a:pPr>
            <a:r>
              <a:rPr lang="en-US" dirty="0">
                <a:solidFill>
                  <a:srgbClr val="C00000"/>
                </a:solidFill>
              </a:rPr>
              <a:t>How many theatres were there in London by the end of the Elizabethan Age?</a:t>
            </a:r>
          </a:p>
          <a:p>
            <a:pPr marL="514350" indent="-514350">
              <a:buAutoNum type="arabicPeriod"/>
            </a:pPr>
            <a:endParaRPr lang="en-GB" dirty="0"/>
          </a:p>
          <a:p>
            <a:pPr marL="514350" indent="-514350">
              <a:buAutoNum type="arabicPeriod"/>
            </a:pPr>
            <a:r>
              <a:rPr lang="en-GB" dirty="0"/>
              <a:t>Shakespeare is famous for his </a:t>
            </a:r>
            <a:r>
              <a:rPr lang="en-GB" dirty="0" err="1"/>
              <a:t>i</a:t>
            </a:r>
            <a:r>
              <a:rPr lang="en-GB" dirty="0"/>
              <a:t>_________ on later authors and popular culture nowadays.</a:t>
            </a:r>
          </a:p>
          <a:p>
            <a:pPr marL="514350" indent="-514350">
              <a:buAutoNum type="arabicPeriod"/>
            </a:pPr>
            <a:endParaRPr lang="en-GB" dirty="0"/>
          </a:p>
          <a:p>
            <a:pPr marL="514350" indent="-514350">
              <a:buAutoNum type="arabicPeriod"/>
            </a:pPr>
            <a:r>
              <a:rPr lang="en-GB" dirty="0">
                <a:solidFill>
                  <a:srgbClr val="C00000"/>
                </a:solidFill>
              </a:rPr>
              <a:t>Culture could flourish during Shakespeare’s time, since England was at p____ for the majority of Elizabeth’s reign.</a:t>
            </a:r>
          </a:p>
        </p:txBody>
      </p:sp>
      <p:sp>
        <p:nvSpPr>
          <p:cNvPr id="5" name="Content Placeholder 4">
            <a:extLst>
              <a:ext uri="{FF2B5EF4-FFF2-40B4-BE49-F238E27FC236}">
                <a16:creationId xmlns:a16="http://schemas.microsoft.com/office/drawing/2014/main" id="{7379D7A1-A4BB-59AD-72DA-BEC2190408B6}"/>
              </a:ext>
            </a:extLst>
          </p:cNvPr>
          <p:cNvSpPr>
            <a:spLocks noGrp="1"/>
          </p:cNvSpPr>
          <p:nvPr>
            <p:ph sz="half" idx="2"/>
          </p:nvPr>
        </p:nvSpPr>
        <p:spPr>
          <a:xfrm>
            <a:off x="8677274" y="1304925"/>
            <a:ext cx="3286126" cy="4872038"/>
          </a:xfrm>
        </p:spPr>
        <p:txBody>
          <a:bodyPr>
            <a:normAutofit fontScale="77500" lnSpcReduction="20000"/>
          </a:bodyPr>
          <a:lstStyle/>
          <a:p>
            <a:pPr marL="514350" indent="-514350">
              <a:buAutoNum type="arabicPeriod"/>
            </a:pPr>
            <a:r>
              <a:rPr lang="en-US" dirty="0">
                <a:solidFill>
                  <a:srgbClr val="C00000"/>
                </a:solidFill>
              </a:rPr>
              <a:t>Characterization</a:t>
            </a:r>
          </a:p>
          <a:p>
            <a:pPr marL="514350" indent="-514350">
              <a:buAutoNum type="arabicPeriod"/>
            </a:pPr>
            <a:endParaRPr lang="en-US" sz="5200" dirty="0"/>
          </a:p>
          <a:p>
            <a:pPr marL="514350" indent="-514350">
              <a:buAutoNum type="arabicPeriod"/>
            </a:pPr>
            <a:r>
              <a:rPr lang="en-GB" dirty="0"/>
              <a:t>Language</a:t>
            </a:r>
          </a:p>
          <a:p>
            <a:pPr marL="514350" indent="-514350">
              <a:buAutoNum type="arabicPeriod"/>
            </a:pPr>
            <a:endParaRPr lang="en-GB" sz="5700" dirty="0"/>
          </a:p>
          <a:p>
            <a:pPr marL="514350" indent="-514350">
              <a:buAutoNum type="arabicPeriod"/>
            </a:pPr>
            <a:r>
              <a:rPr lang="en-GB" dirty="0">
                <a:solidFill>
                  <a:srgbClr val="C00000"/>
                </a:solidFill>
              </a:rPr>
              <a:t>Four</a:t>
            </a:r>
          </a:p>
          <a:p>
            <a:pPr marL="514350" indent="-514350">
              <a:buAutoNum type="arabicPeriod"/>
            </a:pPr>
            <a:endParaRPr lang="en-GB" dirty="0"/>
          </a:p>
          <a:p>
            <a:pPr marL="514350" indent="-514350">
              <a:buAutoNum type="arabicPeriod"/>
            </a:pPr>
            <a:endParaRPr lang="en-GB" dirty="0"/>
          </a:p>
          <a:p>
            <a:pPr marL="514350" indent="-514350">
              <a:buAutoNum type="arabicPeriod"/>
            </a:pPr>
            <a:r>
              <a:rPr lang="en-GB" dirty="0"/>
              <a:t>influence</a:t>
            </a:r>
          </a:p>
          <a:p>
            <a:pPr marL="0" indent="0">
              <a:buNone/>
            </a:pPr>
            <a:endParaRPr lang="en-GB" sz="4700" dirty="0"/>
          </a:p>
          <a:p>
            <a:pPr marL="0" indent="0">
              <a:buNone/>
            </a:pPr>
            <a:r>
              <a:rPr lang="en-GB" dirty="0">
                <a:solidFill>
                  <a:srgbClr val="C00000"/>
                </a:solidFill>
              </a:rPr>
              <a:t>5.     Peace</a:t>
            </a:r>
          </a:p>
          <a:p>
            <a:pPr marL="514350" indent="-514350">
              <a:buAutoNum type="arabicPeriod"/>
            </a:pPr>
            <a:endParaRPr lang="en-GB" dirty="0"/>
          </a:p>
          <a:p>
            <a:pPr marL="514350" indent="-514350">
              <a:buAutoNum type="arabicPeriod"/>
            </a:pPr>
            <a:endParaRPr lang="en-US" dirty="0"/>
          </a:p>
        </p:txBody>
      </p:sp>
      <p:sp>
        <p:nvSpPr>
          <p:cNvPr id="3" name="Rectangle 2">
            <a:extLst>
              <a:ext uri="{FF2B5EF4-FFF2-40B4-BE49-F238E27FC236}">
                <a16:creationId xmlns:a16="http://schemas.microsoft.com/office/drawing/2014/main" id="{CCB27F5E-37D8-B3E8-EC7F-588C71AF3B0D}"/>
              </a:ext>
            </a:extLst>
          </p:cNvPr>
          <p:cNvSpPr/>
          <p:nvPr/>
        </p:nvSpPr>
        <p:spPr>
          <a:xfrm>
            <a:off x="0" y="0"/>
            <a:ext cx="12192000" cy="6858000"/>
          </a:xfrm>
          <a:prstGeom prst="rect">
            <a:avLst/>
          </a:prstGeom>
          <a:solidFill>
            <a:schemeClr val="accent1">
              <a:lumMod val="75000"/>
              <a:alpha val="33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1777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erlin Sans">
      <a:majorFont>
        <a:latin typeface="Berlin Sans FB"/>
        <a:ea typeface=""/>
        <a:cs typeface=""/>
      </a:majorFont>
      <a:minorFont>
        <a:latin typeface="Berlin Sans FB"/>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2490</TotalTime>
  <Words>1528</Words>
  <Application>Microsoft Office PowerPoint</Application>
  <PresentationFormat>Widescreen</PresentationFormat>
  <Paragraphs>147</Paragraphs>
  <Slides>11</Slides>
  <Notes>0</Notes>
  <HiddenSlides>1</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Berlin Sans FB</vt:lpstr>
      <vt:lpstr>Office Theme</vt:lpstr>
      <vt:lpstr>What’s going on at the beginning of Act 1 Scene 1?</vt:lpstr>
      <vt:lpstr>Quick quiz </vt:lpstr>
      <vt:lpstr>What’s the situation?</vt:lpstr>
      <vt:lpstr>PowerPoint Presentation</vt:lpstr>
      <vt:lpstr>PowerPoint Presentation</vt:lpstr>
      <vt:lpstr>PowerPoint Presentation</vt:lpstr>
      <vt:lpstr>PowerPoint Presentation</vt:lpstr>
      <vt:lpstr>PowerPoint Presentation</vt:lpstr>
      <vt:lpstr>Quick quiz </vt:lpstr>
      <vt:lpstr>Quick quiz </vt:lpstr>
      <vt:lpstr>What’s going on in the opening scene of Othello?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do we still study William Shakespeare?</dc:title>
  <dc:creator>Andy Roberts</dc:creator>
  <cp:lastModifiedBy>Andy Roberts</cp:lastModifiedBy>
  <cp:revision>60</cp:revision>
  <cp:lastPrinted>2022-09-07T20:05:30Z</cp:lastPrinted>
  <dcterms:created xsi:type="dcterms:W3CDTF">2022-09-01T20:12:44Z</dcterms:created>
  <dcterms:modified xsi:type="dcterms:W3CDTF">2022-09-11T00:25:06Z</dcterms:modified>
</cp:coreProperties>
</file>