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798" r:id="rId2"/>
    <p:sldId id="802" r:id="rId3"/>
    <p:sldId id="800"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7A7F1D-8891-444F-AE2E-D25399B06170}" type="datetimeFigureOut">
              <a:rPr lang="en-GB" smtClean="0"/>
              <a:t>24/04/2023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15AC3E8-9EAD-47FA-ACFD-9281C49A8C26}" type="slidenum">
              <a:rPr lang="en-GB" smtClean="0"/>
              <a:t>‹#›</a:t>
            </a:fld>
            <a:endParaRPr lang="en-GB"/>
          </a:p>
        </p:txBody>
      </p:sp>
    </p:spTree>
    <p:extLst>
      <p:ext uri="{BB962C8B-B14F-4D97-AF65-F5344CB8AC3E}">
        <p14:creationId xmlns:p14="http://schemas.microsoft.com/office/powerpoint/2010/main" val="1712045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a:solidFill>
                  <a:srgbClr val="484848"/>
                </a:solidFill>
                <a:effectLst/>
                <a:latin typeface="Raleway"/>
              </a:rPr>
              <a:t>Pi</a:t>
            </a:r>
          </a:p>
          <a:p>
            <a:pPr algn="l" fontAlgn="base"/>
            <a:r>
              <a:rPr lang="en-US" b="0" i="0" dirty="0">
                <a:solidFill>
                  <a:srgbClr val="292C2E"/>
                </a:solidFill>
                <a:effectLst/>
                <a:latin typeface="Raleway"/>
              </a:rPr>
              <a:t>Piscine Molitor Patel’s preferred moniker is more than just a shortened version of his given name. Indeed, the word </a:t>
            </a:r>
            <a:r>
              <a:rPr lang="en-US" b="0" i="1" dirty="0">
                <a:solidFill>
                  <a:srgbClr val="292C2E"/>
                </a:solidFill>
                <a:effectLst/>
                <a:latin typeface="inherit"/>
              </a:rPr>
              <a:t>Pi</a:t>
            </a:r>
            <a:r>
              <a:rPr lang="en-US" b="0" i="0" dirty="0">
                <a:solidFill>
                  <a:srgbClr val="292C2E"/>
                </a:solidFill>
                <a:effectLst/>
                <a:latin typeface="Raleway"/>
              </a:rPr>
              <a:t> carries a host of relevant associations. It is a letter in the Greek alphabet that also contains </a:t>
            </a:r>
            <a:r>
              <a:rPr lang="en-US" b="0" i="1" dirty="0">
                <a:solidFill>
                  <a:srgbClr val="292C2E"/>
                </a:solidFill>
                <a:effectLst/>
                <a:latin typeface="inherit"/>
              </a:rPr>
              <a:t>alpha</a:t>
            </a:r>
            <a:r>
              <a:rPr lang="en-US" b="0" i="0" dirty="0">
                <a:solidFill>
                  <a:srgbClr val="292C2E"/>
                </a:solidFill>
                <a:effectLst/>
                <a:latin typeface="Raleway"/>
              </a:rPr>
              <a:t> and </a:t>
            </a:r>
            <a:r>
              <a:rPr lang="en-US" b="0" i="1" dirty="0">
                <a:solidFill>
                  <a:srgbClr val="292C2E"/>
                </a:solidFill>
                <a:effectLst/>
                <a:latin typeface="inherit"/>
              </a:rPr>
              <a:t>omega,</a:t>
            </a:r>
            <a:r>
              <a:rPr lang="en-US" b="0" i="0" dirty="0">
                <a:solidFill>
                  <a:srgbClr val="292C2E"/>
                </a:solidFill>
                <a:effectLst/>
                <a:latin typeface="Raleway"/>
              </a:rPr>
              <a:t> terms used in the book to denote dominant and submissive creatures. Pi is also an irrational mathematical number, used to calculate distance in a circle. Often shortened to 3.14, pi has so many decimal places that the human mind can’t accurately comprehend it, just as, the book argues, some realities are too difficult or troubling to face. These associations establish the character Pi as more than just a realistic protagonist; he also is an allegorical figure with multiple layers of </a:t>
            </a:r>
            <a:r>
              <a:rPr lang="en-US" b="0" i="0" dirty="0" err="1">
                <a:solidFill>
                  <a:srgbClr val="292C2E"/>
                </a:solidFill>
                <a:effectLst/>
                <a:latin typeface="Raleway"/>
              </a:rPr>
              <a:t>meanin</a:t>
            </a:r>
            <a:endParaRPr lang="en-US" b="0" i="0" dirty="0">
              <a:solidFill>
                <a:srgbClr val="292C2E"/>
              </a:solidFill>
              <a:effectLst/>
              <a:latin typeface="Raleway"/>
            </a:endParaRPr>
          </a:p>
          <a:p>
            <a:endParaRPr lang="en-US" dirty="0"/>
          </a:p>
        </p:txBody>
      </p:sp>
      <p:sp>
        <p:nvSpPr>
          <p:cNvPr id="4" name="Slide Number Placeholder 3"/>
          <p:cNvSpPr>
            <a:spLocks noGrp="1"/>
          </p:cNvSpPr>
          <p:nvPr>
            <p:ph type="sldNum" sz="quarter" idx="5"/>
          </p:nvPr>
        </p:nvSpPr>
        <p:spPr/>
        <p:txBody>
          <a:bodyPr/>
          <a:lstStyle/>
          <a:p>
            <a:fld id="{AF633D19-798C-467E-94F5-754E2F6F1A60}" type="slidenum">
              <a:rPr lang="en-GB" smtClean="0"/>
              <a:t>1</a:t>
            </a:fld>
            <a:endParaRPr lang="en-GB"/>
          </a:p>
        </p:txBody>
      </p:sp>
    </p:spTree>
    <p:extLst>
      <p:ext uri="{BB962C8B-B14F-4D97-AF65-F5344CB8AC3E}">
        <p14:creationId xmlns:p14="http://schemas.microsoft.com/office/powerpoint/2010/main" val="2251051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a:solidFill>
                  <a:srgbClr val="484848"/>
                </a:solidFill>
                <a:effectLst/>
                <a:latin typeface="Raleway"/>
              </a:rPr>
              <a:t>Pi</a:t>
            </a:r>
          </a:p>
          <a:p>
            <a:pPr algn="l" fontAlgn="base"/>
            <a:r>
              <a:rPr lang="en-US" b="0" i="0" dirty="0">
                <a:solidFill>
                  <a:srgbClr val="292C2E"/>
                </a:solidFill>
                <a:effectLst/>
                <a:latin typeface="Raleway"/>
              </a:rPr>
              <a:t>Piscine Molitor Patel’s preferred moniker is more than just a shortened version of his given name. Indeed, the word </a:t>
            </a:r>
            <a:r>
              <a:rPr lang="en-US" b="0" i="1" dirty="0">
                <a:solidFill>
                  <a:srgbClr val="292C2E"/>
                </a:solidFill>
                <a:effectLst/>
                <a:latin typeface="inherit"/>
              </a:rPr>
              <a:t>Pi</a:t>
            </a:r>
            <a:r>
              <a:rPr lang="en-US" b="0" i="0" dirty="0">
                <a:solidFill>
                  <a:srgbClr val="292C2E"/>
                </a:solidFill>
                <a:effectLst/>
                <a:latin typeface="Raleway"/>
              </a:rPr>
              <a:t> carries a host of relevant associations. It is a letter in the Greek alphabet that also contains </a:t>
            </a:r>
            <a:r>
              <a:rPr lang="en-US" b="0" i="1" dirty="0">
                <a:solidFill>
                  <a:srgbClr val="292C2E"/>
                </a:solidFill>
                <a:effectLst/>
                <a:latin typeface="inherit"/>
              </a:rPr>
              <a:t>alpha</a:t>
            </a:r>
            <a:r>
              <a:rPr lang="en-US" b="0" i="0" dirty="0">
                <a:solidFill>
                  <a:srgbClr val="292C2E"/>
                </a:solidFill>
                <a:effectLst/>
                <a:latin typeface="Raleway"/>
              </a:rPr>
              <a:t> and </a:t>
            </a:r>
            <a:r>
              <a:rPr lang="en-US" b="0" i="1" dirty="0">
                <a:solidFill>
                  <a:srgbClr val="292C2E"/>
                </a:solidFill>
                <a:effectLst/>
                <a:latin typeface="inherit"/>
              </a:rPr>
              <a:t>omega,</a:t>
            </a:r>
            <a:r>
              <a:rPr lang="en-US" b="0" i="0" dirty="0">
                <a:solidFill>
                  <a:srgbClr val="292C2E"/>
                </a:solidFill>
                <a:effectLst/>
                <a:latin typeface="Raleway"/>
              </a:rPr>
              <a:t> terms used in the book to denote dominant and submissive creatures. Pi is also an irrational mathematical number, used to calculate distance in a circle. Often shortened to 3.14, pi has so many decimal places that the human mind can’t accurately comprehend it, just as, the book argues, some realities are too difficult or troubling to face. These associations establish the character Pi as more than just a realistic protagonist; he also is an allegorical figure with multiple layers of </a:t>
            </a:r>
            <a:r>
              <a:rPr lang="en-US" b="0" i="0" dirty="0" err="1">
                <a:solidFill>
                  <a:srgbClr val="292C2E"/>
                </a:solidFill>
                <a:effectLst/>
                <a:latin typeface="Raleway"/>
              </a:rPr>
              <a:t>meanin</a:t>
            </a:r>
            <a:endParaRPr lang="en-US" b="0" i="0" dirty="0">
              <a:solidFill>
                <a:srgbClr val="292C2E"/>
              </a:solidFill>
              <a:effectLst/>
              <a:latin typeface="Raleway"/>
            </a:endParaRPr>
          </a:p>
          <a:p>
            <a:endParaRPr lang="en-US" dirty="0"/>
          </a:p>
        </p:txBody>
      </p:sp>
      <p:sp>
        <p:nvSpPr>
          <p:cNvPr id="4" name="Slide Number Placeholder 3"/>
          <p:cNvSpPr>
            <a:spLocks noGrp="1"/>
          </p:cNvSpPr>
          <p:nvPr>
            <p:ph type="sldNum" sz="quarter" idx="5"/>
          </p:nvPr>
        </p:nvSpPr>
        <p:spPr/>
        <p:txBody>
          <a:bodyPr/>
          <a:lstStyle/>
          <a:p>
            <a:fld id="{AF633D19-798C-467E-94F5-754E2F6F1A60}" type="slidenum">
              <a:rPr lang="en-GB" smtClean="0"/>
              <a:t>2</a:t>
            </a:fld>
            <a:endParaRPr lang="en-GB"/>
          </a:p>
        </p:txBody>
      </p:sp>
    </p:spTree>
    <p:extLst>
      <p:ext uri="{BB962C8B-B14F-4D97-AF65-F5344CB8AC3E}">
        <p14:creationId xmlns:p14="http://schemas.microsoft.com/office/powerpoint/2010/main" val="3544702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1" i="0" dirty="0">
                <a:solidFill>
                  <a:srgbClr val="484848"/>
                </a:solidFill>
                <a:effectLst/>
                <a:latin typeface="Raleway"/>
              </a:rPr>
              <a:t>Pi</a:t>
            </a:r>
          </a:p>
          <a:p>
            <a:pPr algn="l" fontAlgn="base"/>
            <a:r>
              <a:rPr lang="en-US" b="0" i="0" dirty="0">
                <a:solidFill>
                  <a:srgbClr val="292C2E"/>
                </a:solidFill>
                <a:effectLst/>
                <a:latin typeface="Raleway"/>
              </a:rPr>
              <a:t>Piscine Molitor Patel’s preferred moniker is more than just a shortened version of his given name. Indeed, the word </a:t>
            </a:r>
            <a:r>
              <a:rPr lang="en-US" b="0" i="1" dirty="0">
                <a:solidFill>
                  <a:srgbClr val="292C2E"/>
                </a:solidFill>
                <a:effectLst/>
                <a:latin typeface="inherit"/>
              </a:rPr>
              <a:t>Pi</a:t>
            </a:r>
            <a:r>
              <a:rPr lang="en-US" b="0" i="0" dirty="0">
                <a:solidFill>
                  <a:srgbClr val="292C2E"/>
                </a:solidFill>
                <a:effectLst/>
                <a:latin typeface="Raleway"/>
              </a:rPr>
              <a:t> carries a host of relevant associations. It is a letter in the Greek alphabet that also contains </a:t>
            </a:r>
            <a:r>
              <a:rPr lang="en-US" b="0" i="1" dirty="0">
                <a:solidFill>
                  <a:srgbClr val="292C2E"/>
                </a:solidFill>
                <a:effectLst/>
                <a:latin typeface="inherit"/>
              </a:rPr>
              <a:t>alpha</a:t>
            </a:r>
            <a:r>
              <a:rPr lang="en-US" b="0" i="0" dirty="0">
                <a:solidFill>
                  <a:srgbClr val="292C2E"/>
                </a:solidFill>
                <a:effectLst/>
                <a:latin typeface="Raleway"/>
              </a:rPr>
              <a:t> and </a:t>
            </a:r>
            <a:r>
              <a:rPr lang="en-US" b="0" i="1" dirty="0">
                <a:solidFill>
                  <a:srgbClr val="292C2E"/>
                </a:solidFill>
                <a:effectLst/>
                <a:latin typeface="inherit"/>
              </a:rPr>
              <a:t>omega,</a:t>
            </a:r>
            <a:r>
              <a:rPr lang="en-US" b="0" i="0" dirty="0">
                <a:solidFill>
                  <a:srgbClr val="292C2E"/>
                </a:solidFill>
                <a:effectLst/>
                <a:latin typeface="Raleway"/>
              </a:rPr>
              <a:t> terms used in the book to denote dominant and submissive creatures. Pi is also an irrational mathematical number, used to calculate distance in a circle. Often shortened to 3.14, pi has so many decimal places that the human mind can’t accurately comprehend it, just as, the book argues, some realities are too difficult or troubling to face. These associations establish the character Pi as more than just a realistic protagonist; he also is an allegorical figure with multiple layers of </a:t>
            </a:r>
            <a:r>
              <a:rPr lang="en-US" b="0" i="0" dirty="0" err="1">
                <a:solidFill>
                  <a:srgbClr val="292C2E"/>
                </a:solidFill>
                <a:effectLst/>
                <a:latin typeface="Raleway"/>
              </a:rPr>
              <a:t>meanin</a:t>
            </a:r>
            <a:endParaRPr lang="en-US" b="0" i="0" dirty="0">
              <a:solidFill>
                <a:srgbClr val="292C2E"/>
              </a:solidFill>
              <a:effectLst/>
              <a:latin typeface="Raleway"/>
            </a:endParaRPr>
          </a:p>
          <a:p>
            <a:endParaRPr lang="en-US" dirty="0"/>
          </a:p>
        </p:txBody>
      </p:sp>
      <p:sp>
        <p:nvSpPr>
          <p:cNvPr id="4" name="Slide Number Placeholder 3"/>
          <p:cNvSpPr>
            <a:spLocks noGrp="1"/>
          </p:cNvSpPr>
          <p:nvPr>
            <p:ph type="sldNum" sz="quarter" idx="5"/>
          </p:nvPr>
        </p:nvSpPr>
        <p:spPr/>
        <p:txBody>
          <a:bodyPr/>
          <a:lstStyle/>
          <a:p>
            <a:fld id="{AF633D19-798C-467E-94F5-754E2F6F1A60}" type="slidenum">
              <a:rPr lang="en-GB" smtClean="0"/>
              <a:t>3</a:t>
            </a:fld>
            <a:endParaRPr lang="en-GB"/>
          </a:p>
        </p:txBody>
      </p:sp>
    </p:spTree>
    <p:extLst>
      <p:ext uri="{BB962C8B-B14F-4D97-AF65-F5344CB8AC3E}">
        <p14:creationId xmlns:p14="http://schemas.microsoft.com/office/powerpoint/2010/main" val="1926135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EE35B-6562-4819-E87B-C9CD6809D0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1F0332-374D-E69B-3050-550E522B0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1DBCE2F-F373-2020-3F48-B628A3F6D5E2}"/>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5" name="Footer Placeholder 4">
            <a:extLst>
              <a:ext uri="{FF2B5EF4-FFF2-40B4-BE49-F238E27FC236}">
                <a16:creationId xmlns:a16="http://schemas.microsoft.com/office/drawing/2014/main" id="{7433DF84-DD86-CE04-7797-1F1A5B063C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E52E09-A9D0-8794-CF75-CD6EBDBFEFF7}"/>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289918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44041-0C4B-7B09-ECD2-C4C0D6F5F9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61E43E-A673-4EA5-50B2-5CB1DC4CCD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898F49-EDE9-C8A0-42C2-351C8C63DA9F}"/>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5" name="Footer Placeholder 4">
            <a:extLst>
              <a:ext uri="{FF2B5EF4-FFF2-40B4-BE49-F238E27FC236}">
                <a16:creationId xmlns:a16="http://schemas.microsoft.com/office/drawing/2014/main" id="{6A481C26-F37C-2E22-ECDE-B05BE9C542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0A0749-D3A4-CA7A-1127-ECFC36F4CEBF}"/>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1689378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4043AA-1CE9-BA5A-D0EF-BFDD22F1DE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B4C35F-2E98-61C2-7375-420655B76F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32D164-67B7-5367-2E8E-291FB34FDF7A}"/>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5" name="Footer Placeholder 4">
            <a:extLst>
              <a:ext uri="{FF2B5EF4-FFF2-40B4-BE49-F238E27FC236}">
                <a16:creationId xmlns:a16="http://schemas.microsoft.com/office/drawing/2014/main" id="{602572F4-642A-DA2A-56B2-56B93E917A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2EBD91-1E05-4914-73D7-455CB6AC909F}"/>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17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BB3A-A868-8C01-490E-EF0698524A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E9CAE7-9603-AC12-5CDB-FCEDCD933C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1F639B-31DD-C3A7-95E6-319FE8CB3748}"/>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5" name="Footer Placeholder 4">
            <a:extLst>
              <a:ext uri="{FF2B5EF4-FFF2-40B4-BE49-F238E27FC236}">
                <a16:creationId xmlns:a16="http://schemas.microsoft.com/office/drawing/2014/main" id="{5EED515D-2F28-5589-A220-FEDCA5BCB5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B81E66-5734-DB88-C38E-06769663996D}"/>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148525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32C0-9C4D-8A14-975A-A288EE6EC5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705E971-5EFC-12B6-8B8B-36E2A172B5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5CCA74-FC65-158D-D9B5-960898B96B8F}"/>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5" name="Footer Placeholder 4">
            <a:extLst>
              <a:ext uri="{FF2B5EF4-FFF2-40B4-BE49-F238E27FC236}">
                <a16:creationId xmlns:a16="http://schemas.microsoft.com/office/drawing/2014/main" id="{EF41D7A5-4C43-DCB2-B950-864B72ADA6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91EF98-EB64-09AD-2AFB-9B920B725C99}"/>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38276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9C3F6-C95F-CA44-BD77-C9AF62D4D7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D8827B-5425-2F81-D193-64F333F92A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265EE93-7177-CB02-ACA6-566D424B46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5FE3BD-33E7-700B-0947-6A0A75B5C390}"/>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6" name="Footer Placeholder 5">
            <a:extLst>
              <a:ext uri="{FF2B5EF4-FFF2-40B4-BE49-F238E27FC236}">
                <a16:creationId xmlns:a16="http://schemas.microsoft.com/office/drawing/2014/main" id="{C466C4C2-D502-6BF6-79B8-6F08AC7CDD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37A246-A9E8-1E1B-98D9-A946E241B082}"/>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299323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7CB7C-6DDF-BBA8-648D-2602BAD39A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F2FA41-2881-6514-40FF-33302D3A2B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888C30-CF40-81E2-DBEB-A799344C76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55600F-89D3-BCB4-17CF-93E5C1B69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4D5F49-EB28-0BF1-EDB3-5175B7EBDA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C8F9CC-7B8B-7169-254A-4EBB330BD4B4}"/>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8" name="Footer Placeholder 7">
            <a:extLst>
              <a:ext uri="{FF2B5EF4-FFF2-40B4-BE49-F238E27FC236}">
                <a16:creationId xmlns:a16="http://schemas.microsoft.com/office/drawing/2014/main" id="{2E3AA860-F070-EEB7-96AE-49B0F89D8C2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4D0AC9A-2090-E85B-69BA-4C984895AB69}"/>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91928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BE4C4-0B58-6D77-8DBA-78EC6F06611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2CE20C-2118-12E9-57A8-776762FC780E}"/>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4" name="Footer Placeholder 3">
            <a:extLst>
              <a:ext uri="{FF2B5EF4-FFF2-40B4-BE49-F238E27FC236}">
                <a16:creationId xmlns:a16="http://schemas.microsoft.com/office/drawing/2014/main" id="{5C9A348B-C9C6-73FF-FAF9-9F9C5542C1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F89AEE-8151-D712-F9B4-389CAF0E3FE2}"/>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413687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0E030F-24D9-068F-F80E-6146183C9FAE}"/>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3" name="Footer Placeholder 2">
            <a:extLst>
              <a:ext uri="{FF2B5EF4-FFF2-40B4-BE49-F238E27FC236}">
                <a16:creationId xmlns:a16="http://schemas.microsoft.com/office/drawing/2014/main" id="{B79962CD-77EF-8D94-F2A9-A07C8410437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BAA96E-E93D-0272-A263-85B17CBC1E9B}"/>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3307861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DEE1E-ABA6-53E5-4111-CAB14A538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79B9DA-FFFB-D711-66D2-05414AD5FF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1F4E6D-2D10-6B5D-8BD4-A303A4AC3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B624A6-D490-54AB-86A1-0304DF1BCDD1}"/>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6" name="Footer Placeholder 5">
            <a:extLst>
              <a:ext uri="{FF2B5EF4-FFF2-40B4-BE49-F238E27FC236}">
                <a16:creationId xmlns:a16="http://schemas.microsoft.com/office/drawing/2014/main" id="{6B2E082F-DC54-45AB-C76A-1BFC33421C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F518A9-2225-6944-5C0C-B2D2B4F7381B}"/>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264875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A6D05-FCA3-740B-2F66-FF0A46FB65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68CB585-3907-1639-9374-E888153DBE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390D83E-2EA4-4FD1-78FB-184737746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5654A3-80FC-7A9E-798C-FC9F0C568602}"/>
              </a:ext>
            </a:extLst>
          </p:cNvPr>
          <p:cNvSpPr>
            <a:spLocks noGrp="1"/>
          </p:cNvSpPr>
          <p:nvPr>
            <p:ph type="dt" sz="half" idx="10"/>
          </p:nvPr>
        </p:nvSpPr>
        <p:spPr/>
        <p:txBody>
          <a:bodyPr/>
          <a:lstStyle/>
          <a:p>
            <a:fld id="{E26240B6-6944-4D1F-9A8C-F0351F79375F}" type="datetimeFigureOut">
              <a:rPr lang="en-GB" smtClean="0"/>
              <a:t>24/04/2023</a:t>
            </a:fld>
            <a:endParaRPr lang="en-GB"/>
          </a:p>
        </p:txBody>
      </p:sp>
      <p:sp>
        <p:nvSpPr>
          <p:cNvPr id="6" name="Footer Placeholder 5">
            <a:extLst>
              <a:ext uri="{FF2B5EF4-FFF2-40B4-BE49-F238E27FC236}">
                <a16:creationId xmlns:a16="http://schemas.microsoft.com/office/drawing/2014/main" id="{05AD68E3-D6E2-2AE5-F81D-CB6B3C3614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551DA2-85DC-7E91-A8F0-09B2D5A4A04C}"/>
              </a:ext>
            </a:extLst>
          </p:cNvPr>
          <p:cNvSpPr>
            <a:spLocks noGrp="1"/>
          </p:cNvSpPr>
          <p:nvPr>
            <p:ph type="sldNum" sz="quarter" idx="12"/>
          </p:nvPr>
        </p:nvSpPr>
        <p:spPr/>
        <p:txBody>
          <a:bodyPr/>
          <a:lstStyle/>
          <a:p>
            <a:fld id="{43408002-7D45-4D2C-AD60-D498E005CC8D}" type="slidenum">
              <a:rPr lang="en-GB" smtClean="0"/>
              <a:t>‹#›</a:t>
            </a:fld>
            <a:endParaRPr lang="en-GB"/>
          </a:p>
        </p:txBody>
      </p:sp>
    </p:spTree>
    <p:extLst>
      <p:ext uri="{BB962C8B-B14F-4D97-AF65-F5344CB8AC3E}">
        <p14:creationId xmlns:p14="http://schemas.microsoft.com/office/powerpoint/2010/main" val="370302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F2FE81-3882-E03A-F744-3A4F8A3C81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3A46F6-BB44-D006-E46F-D1FD3628F4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B6918C-6E58-896A-F025-7F6BE38CAC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6240B6-6944-4D1F-9A8C-F0351F79375F}" type="datetimeFigureOut">
              <a:rPr lang="en-GB" smtClean="0"/>
              <a:t>24/04/2023</a:t>
            </a:fld>
            <a:endParaRPr lang="en-GB"/>
          </a:p>
        </p:txBody>
      </p:sp>
      <p:sp>
        <p:nvSpPr>
          <p:cNvPr id="5" name="Footer Placeholder 4">
            <a:extLst>
              <a:ext uri="{FF2B5EF4-FFF2-40B4-BE49-F238E27FC236}">
                <a16:creationId xmlns:a16="http://schemas.microsoft.com/office/drawing/2014/main" id="{A10D66E1-F2E7-E357-FE4C-C69E52F71A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B53554-CA89-14D7-4E24-0A54913A3F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08002-7D45-4D2C-AD60-D498E005CC8D}" type="slidenum">
              <a:rPr lang="en-GB" smtClean="0"/>
              <a:t>‹#›</a:t>
            </a:fld>
            <a:endParaRPr lang="en-GB"/>
          </a:p>
        </p:txBody>
      </p:sp>
    </p:spTree>
    <p:extLst>
      <p:ext uri="{BB962C8B-B14F-4D97-AF65-F5344CB8AC3E}">
        <p14:creationId xmlns:p14="http://schemas.microsoft.com/office/powerpoint/2010/main" val="2696410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212F1B-E270-49EA-99DA-DB1B7890016D}"/>
              </a:ext>
            </a:extLst>
          </p:cNvPr>
          <p:cNvSpPr/>
          <p:nvPr/>
        </p:nvSpPr>
        <p:spPr>
          <a:xfrm>
            <a:off x="3100209" y="43880"/>
            <a:ext cx="9024318" cy="369332"/>
          </a:xfrm>
          <a:prstGeom prst="rect">
            <a:avLst/>
          </a:prstGeom>
          <a:solidFill>
            <a:srgbClr val="FFFF00"/>
          </a:solidFill>
        </p:spPr>
        <p:txBody>
          <a:bodyPr wrap="square">
            <a:spAutoFit/>
          </a:bodyPr>
          <a:lstStyle/>
          <a:p>
            <a:r>
              <a:rPr lang="en-GB" b="1" dirty="0"/>
              <a:t>2.. Use the below answer to improve yours in green.</a:t>
            </a:r>
          </a:p>
        </p:txBody>
      </p:sp>
      <p:sp>
        <p:nvSpPr>
          <p:cNvPr id="11" name="TextBox 10">
            <a:extLst>
              <a:ext uri="{FF2B5EF4-FFF2-40B4-BE49-F238E27FC236}">
                <a16:creationId xmlns:a16="http://schemas.microsoft.com/office/drawing/2014/main" id="{AE3A5EA4-2936-4BFE-99F7-644922F5B535}"/>
              </a:ext>
            </a:extLst>
          </p:cNvPr>
          <p:cNvSpPr txBox="1"/>
          <p:nvPr/>
        </p:nvSpPr>
        <p:spPr>
          <a:xfrm>
            <a:off x="3100207" y="413212"/>
            <a:ext cx="9024318" cy="5324535"/>
          </a:xfrm>
          <a:prstGeom prst="rect">
            <a:avLst/>
          </a:prstGeom>
          <a:solidFill>
            <a:schemeClr val="accent1">
              <a:lumMod val="20000"/>
              <a:lumOff val="80000"/>
            </a:schemeClr>
          </a:solidFill>
        </p:spPr>
        <p:txBody>
          <a:bodyPr wrap="square" rtlCol="0">
            <a:spAutoFit/>
          </a:bodyPr>
          <a:lstStyle/>
          <a:p>
            <a:r>
              <a:rPr lang="en-US" sz="2000" dirty="0"/>
              <a:t>Martel emphasizes the significance of Pi´s name throughout Chapter Three in an attempt to convey the complexities of his character.</a:t>
            </a:r>
          </a:p>
          <a:p>
            <a:r>
              <a:rPr lang="en-US" sz="2000" dirty="0"/>
              <a:t>This is evidenced by the line: ´I was named after a swimming pool.´</a:t>
            </a:r>
          </a:p>
          <a:p>
            <a:r>
              <a:rPr lang="en-US" sz="2000" dirty="0"/>
              <a:t>The short, declarative sentence establishes Pi´s link to water right from the beginning of the novel. Through Pi´s first-person narration, Martel gradually recounts Pi´s voyage across the ocean to Canada. Furthermore, Pi also is an irrational mathematical symbol used to calculate distance in a circle. It could be used to convey how pi is difficult to comprehend, just like the protagonist.     </a:t>
            </a:r>
          </a:p>
          <a:p>
            <a:r>
              <a:rPr lang="en-US" sz="2000" dirty="0"/>
              <a:t>This makes the reader feel  curious- it hooks them to find out more about the narrator. An air of mystery sounds Pi and his name leaves them asking questions about the main events and themes of the novel.</a:t>
            </a:r>
          </a:p>
          <a:p>
            <a:r>
              <a:rPr lang="en-US" sz="2000" dirty="0"/>
              <a:t>Pi also holds religious connotations; it is a letter in the Greek alphabet which is linked to alpha and omega, two terms used repeatedly by Martel. Not only do they refer to the ´beginning´ and ´end of the journey´ but they might also imply that some creatures are more dominant than others. This might be interpreted as foreshadowing; Martel establishes that Pi´s journey will be one of moral and spiritual discovery. </a:t>
            </a:r>
          </a:p>
        </p:txBody>
      </p:sp>
      <p:sp>
        <p:nvSpPr>
          <p:cNvPr id="9" name="Rectangle 8">
            <a:extLst>
              <a:ext uri="{FF2B5EF4-FFF2-40B4-BE49-F238E27FC236}">
                <a16:creationId xmlns:a16="http://schemas.microsoft.com/office/drawing/2014/main" id="{3A9BDEF3-B3B3-409F-AC1B-7FE99A526F00}"/>
              </a:ext>
            </a:extLst>
          </p:cNvPr>
          <p:cNvSpPr/>
          <p:nvPr/>
        </p:nvSpPr>
        <p:spPr>
          <a:xfrm>
            <a:off x="3100205" y="5737747"/>
            <a:ext cx="9024317" cy="369332"/>
          </a:xfrm>
          <a:prstGeom prst="rect">
            <a:avLst/>
          </a:prstGeom>
          <a:solidFill>
            <a:srgbClr val="FFFF00"/>
          </a:solidFill>
        </p:spPr>
        <p:txBody>
          <a:bodyPr wrap="square">
            <a:spAutoFit/>
          </a:bodyPr>
          <a:lstStyle/>
          <a:p>
            <a:r>
              <a:rPr lang="en-GB" b="1" dirty="0"/>
              <a:t>3. How could this paragraph be improved?</a:t>
            </a:r>
          </a:p>
        </p:txBody>
      </p:sp>
      <p:sp>
        <p:nvSpPr>
          <p:cNvPr id="2" name="Rectangle 1">
            <a:extLst>
              <a:ext uri="{FF2B5EF4-FFF2-40B4-BE49-F238E27FC236}">
                <a16:creationId xmlns:a16="http://schemas.microsoft.com/office/drawing/2014/main" id="{AE1ED265-114B-2016-C381-24CDEBEA9CA3}"/>
              </a:ext>
            </a:extLst>
          </p:cNvPr>
          <p:cNvSpPr/>
          <p:nvPr/>
        </p:nvSpPr>
        <p:spPr>
          <a:xfrm>
            <a:off x="0" y="-2287"/>
            <a:ext cx="2643809" cy="1200329"/>
          </a:xfrm>
          <a:prstGeom prst="rect">
            <a:avLst/>
          </a:prstGeom>
          <a:solidFill>
            <a:srgbClr val="FFFF00"/>
          </a:solidFill>
        </p:spPr>
        <p:txBody>
          <a:bodyPr wrap="square">
            <a:spAutoFit/>
          </a:bodyPr>
          <a:lstStyle/>
          <a:p>
            <a:r>
              <a:rPr lang="en-GB" b="1" dirty="0"/>
              <a:t>1. Finish your answer: How does Yann Martel present the character of Pi in Chapter Three? </a:t>
            </a:r>
          </a:p>
        </p:txBody>
      </p:sp>
      <p:sp>
        <p:nvSpPr>
          <p:cNvPr id="3" name="Rectangle 2">
            <a:extLst>
              <a:ext uri="{FF2B5EF4-FFF2-40B4-BE49-F238E27FC236}">
                <a16:creationId xmlns:a16="http://schemas.microsoft.com/office/drawing/2014/main" id="{43433E63-1193-C4E2-8B8E-F0922D42EE10}"/>
              </a:ext>
            </a:extLst>
          </p:cNvPr>
          <p:cNvSpPr/>
          <p:nvPr/>
        </p:nvSpPr>
        <p:spPr>
          <a:xfrm>
            <a:off x="3100209" y="6075456"/>
            <a:ext cx="9024316" cy="646331"/>
          </a:xfrm>
          <a:prstGeom prst="rect">
            <a:avLst/>
          </a:prstGeom>
          <a:solidFill>
            <a:srgbClr val="FFFF00"/>
          </a:solidFill>
        </p:spPr>
        <p:txBody>
          <a:bodyPr wrap="square">
            <a:spAutoFit/>
          </a:bodyPr>
          <a:lstStyle/>
          <a:p>
            <a:r>
              <a:rPr lang="en-GB" b="1" dirty="0"/>
              <a:t>4. Now answer: How does Martel present the theme of racism in ´Life of Pi?´ - similar style answer to the one you have just done – including quotes + explanation.</a:t>
            </a:r>
          </a:p>
        </p:txBody>
      </p:sp>
    </p:spTree>
    <p:extLst>
      <p:ext uri="{BB962C8B-B14F-4D97-AF65-F5344CB8AC3E}">
        <p14:creationId xmlns:p14="http://schemas.microsoft.com/office/powerpoint/2010/main" val="263849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212F1B-E270-49EA-99DA-DB1B7890016D}"/>
              </a:ext>
            </a:extLst>
          </p:cNvPr>
          <p:cNvSpPr/>
          <p:nvPr/>
        </p:nvSpPr>
        <p:spPr>
          <a:xfrm>
            <a:off x="3100209" y="43880"/>
            <a:ext cx="9024318" cy="369332"/>
          </a:xfrm>
          <a:prstGeom prst="rect">
            <a:avLst/>
          </a:prstGeom>
          <a:solidFill>
            <a:srgbClr val="FFFF00"/>
          </a:solidFill>
        </p:spPr>
        <p:txBody>
          <a:bodyPr wrap="square">
            <a:spAutoFit/>
          </a:bodyPr>
          <a:lstStyle/>
          <a:p>
            <a:r>
              <a:rPr lang="en-GB" b="1" dirty="0"/>
              <a:t>2.. Use the below answer to improve yours in green.</a:t>
            </a:r>
          </a:p>
        </p:txBody>
      </p:sp>
      <p:sp>
        <p:nvSpPr>
          <p:cNvPr id="9" name="Rectangle 8">
            <a:extLst>
              <a:ext uri="{FF2B5EF4-FFF2-40B4-BE49-F238E27FC236}">
                <a16:creationId xmlns:a16="http://schemas.microsoft.com/office/drawing/2014/main" id="{3A9BDEF3-B3B3-409F-AC1B-7FE99A526F00}"/>
              </a:ext>
            </a:extLst>
          </p:cNvPr>
          <p:cNvSpPr/>
          <p:nvPr/>
        </p:nvSpPr>
        <p:spPr>
          <a:xfrm>
            <a:off x="3100205" y="4506060"/>
            <a:ext cx="9024317" cy="369332"/>
          </a:xfrm>
          <a:prstGeom prst="rect">
            <a:avLst/>
          </a:prstGeom>
          <a:solidFill>
            <a:srgbClr val="FFFF00"/>
          </a:solidFill>
        </p:spPr>
        <p:txBody>
          <a:bodyPr wrap="square">
            <a:spAutoFit/>
          </a:bodyPr>
          <a:lstStyle/>
          <a:p>
            <a:r>
              <a:rPr lang="en-GB" b="1" dirty="0"/>
              <a:t>3. How could this paragraph be improved?</a:t>
            </a:r>
          </a:p>
        </p:txBody>
      </p:sp>
      <p:sp>
        <p:nvSpPr>
          <p:cNvPr id="2" name="Rectangle 1">
            <a:extLst>
              <a:ext uri="{FF2B5EF4-FFF2-40B4-BE49-F238E27FC236}">
                <a16:creationId xmlns:a16="http://schemas.microsoft.com/office/drawing/2014/main" id="{AE1ED265-114B-2016-C381-24CDEBEA9CA3}"/>
              </a:ext>
            </a:extLst>
          </p:cNvPr>
          <p:cNvSpPr/>
          <p:nvPr/>
        </p:nvSpPr>
        <p:spPr>
          <a:xfrm>
            <a:off x="0" y="0"/>
            <a:ext cx="2643809" cy="2585323"/>
          </a:xfrm>
          <a:prstGeom prst="rect">
            <a:avLst/>
          </a:prstGeom>
          <a:solidFill>
            <a:srgbClr val="FFFF00"/>
          </a:solidFill>
        </p:spPr>
        <p:txBody>
          <a:bodyPr wrap="square">
            <a:spAutoFit/>
          </a:bodyPr>
          <a:lstStyle/>
          <a:p>
            <a:pPr marL="342900" indent="-342900">
              <a:buAutoNum type="arabicPeriod"/>
            </a:pPr>
            <a:r>
              <a:rPr lang="en-GB" b="1" dirty="0"/>
              <a:t>Finish your answer: How does Martel present the theme of racism in ´Life of Pi?´?</a:t>
            </a:r>
          </a:p>
          <a:p>
            <a:pPr marL="342900" indent="-342900">
              <a:buAutoNum type="arabicPeriod"/>
            </a:pPr>
            <a:endParaRPr lang="en-GB" b="1" dirty="0"/>
          </a:p>
          <a:p>
            <a:r>
              <a:rPr lang="en-GB" b="1" dirty="0"/>
              <a:t>(Similar style answer to the one you have just done – including quotes + explanation)</a:t>
            </a:r>
          </a:p>
        </p:txBody>
      </p:sp>
      <p:sp>
        <p:nvSpPr>
          <p:cNvPr id="3" name="Rectangle 2">
            <a:extLst>
              <a:ext uri="{FF2B5EF4-FFF2-40B4-BE49-F238E27FC236}">
                <a16:creationId xmlns:a16="http://schemas.microsoft.com/office/drawing/2014/main" id="{43433E63-1193-C4E2-8B8E-F0922D42EE10}"/>
              </a:ext>
            </a:extLst>
          </p:cNvPr>
          <p:cNvSpPr/>
          <p:nvPr/>
        </p:nvSpPr>
        <p:spPr>
          <a:xfrm>
            <a:off x="3100205" y="4875392"/>
            <a:ext cx="9024316" cy="1477328"/>
          </a:xfrm>
          <a:prstGeom prst="rect">
            <a:avLst/>
          </a:prstGeom>
          <a:solidFill>
            <a:srgbClr val="FFFF00"/>
          </a:solidFill>
        </p:spPr>
        <p:txBody>
          <a:bodyPr wrap="square">
            <a:spAutoFit/>
          </a:bodyPr>
          <a:lstStyle/>
          <a:p>
            <a:r>
              <a:rPr lang="en-GB" b="1" dirty="0"/>
              <a:t>4. Complete any outstanding green pen corrections / improvements in your Lit and Lang books.</a:t>
            </a:r>
          </a:p>
          <a:p>
            <a:endParaRPr lang="en-GB" b="1" dirty="0"/>
          </a:p>
          <a:p>
            <a:r>
              <a:rPr lang="en-GB" b="1" dirty="0"/>
              <a:t>EXT:</a:t>
            </a:r>
          </a:p>
          <a:p>
            <a:r>
              <a:rPr lang="en-GB" b="1" dirty="0"/>
              <a:t>Continue reading Life of Pi from where you have read up to so far.</a:t>
            </a:r>
          </a:p>
        </p:txBody>
      </p:sp>
      <p:sp>
        <p:nvSpPr>
          <p:cNvPr id="4" name="TextBox 3">
            <a:extLst>
              <a:ext uri="{FF2B5EF4-FFF2-40B4-BE49-F238E27FC236}">
                <a16:creationId xmlns:a16="http://schemas.microsoft.com/office/drawing/2014/main" id="{9438315A-A092-BD4E-0B31-60211450A87C}"/>
              </a:ext>
            </a:extLst>
          </p:cNvPr>
          <p:cNvSpPr txBox="1"/>
          <p:nvPr/>
        </p:nvSpPr>
        <p:spPr>
          <a:xfrm>
            <a:off x="3100204" y="413212"/>
            <a:ext cx="9024315" cy="4093428"/>
          </a:xfrm>
          <a:prstGeom prst="rect">
            <a:avLst/>
          </a:prstGeom>
          <a:solidFill>
            <a:schemeClr val="accent1">
              <a:lumMod val="20000"/>
              <a:lumOff val="80000"/>
            </a:schemeClr>
          </a:solidFill>
        </p:spPr>
        <p:txBody>
          <a:bodyPr wrap="square" rtlCol="0">
            <a:spAutoFit/>
          </a:bodyPr>
          <a:lstStyle/>
          <a:p>
            <a:r>
              <a:rPr lang="en-US" sz="2000" dirty="0"/>
              <a:t>Pi is hurt by the racism he faces as an immigrant in Canada.</a:t>
            </a:r>
          </a:p>
          <a:p>
            <a:r>
              <a:rPr lang="en-US" sz="2000" dirty="0"/>
              <a:t>“Fresh off the boat, are you?” I blanched…..He had no idea how deeply those words wounded me. They were like nails being driven into my flesh.”</a:t>
            </a:r>
          </a:p>
          <a:p>
            <a:r>
              <a:rPr lang="en-US" sz="2000" dirty="0"/>
              <a:t>The simile conveys how cutting and hurtful the words of the waiter are as he fails to conform to the </a:t>
            </a:r>
            <a:r>
              <a:rPr lang="en-US" sz="2000" dirty="0" err="1"/>
              <a:t>behaviour</a:t>
            </a:r>
            <a:r>
              <a:rPr lang="en-US" sz="2000" dirty="0"/>
              <a:t> expected at the restaurant.  The verb ´blanched´ also conveys a physical reaction to the waiter´s question- ´blanched´ means to ´go pale´ which could convey Pi´s embarrassment but could also imply that he feels out of place amongst other Canadian citizens. </a:t>
            </a:r>
          </a:p>
          <a:p>
            <a:r>
              <a:rPr lang="en-US" sz="2000" dirty="0"/>
              <a:t>This makes the reader feel pathos for Pi as he has to learn the new expectations of a culture that is unknown to him.</a:t>
            </a:r>
          </a:p>
          <a:p>
            <a:r>
              <a:rPr lang="en-US" sz="2000" dirty="0"/>
              <a:t>Martel implies that moving from one country to another is extremely challenging- a difficult journey where one feels forced to adopt to the habits and routines of a new community.  </a:t>
            </a:r>
          </a:p>
        </p:txBody>
      </p:sp>
    </p:spTree>
    <p:extLst>
      <p:ext uri="{BB962C8B-B14F-4D97-AF65-F5344CB8AC3E}">
        <p14:creationId xmlns:p14="http://schemas.microsoft.com/office/powerpoint/2010/main" val="1404659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212F1B-E270-49EA-99DA-DB1B7890016D}"/>
              </a:ext>
            </a:extLst>
          </p:cNvPr>
          <p:cNvSpPr/>
          <p:nvPr/>
        </p:nvSpPr>
        <p:spPr>
          <a:xfrm>
            <a:off x="3100212" y="306277"/>
            <a:ext cx="5213131" cy="646331"/>
          </a:xfrm>
          <a:prstGeom prst="rect">
            <a:avLst/>
          </a:prstGeom>
          <a:solidFill>
            <a:srgbClr val="FFFF00"/>
          </a:solidFill>
        </p:spPr>
        <p:txBody>
          <a:bodyPr wrap="square">
            <a:spAutoFit/>
          </a:bodyPr>
          <a:lstStyle/>
          <a:p>
            <a:r>
              <a:rPr lang="en-GB" b="1" dirty="0"/>
              <a:t>How does Yann Martel create a gripping opening to his novel ´Life of Pi?´ </a:t>
            </a:r>
          </a:p>
        </p:txBody>
      </p:sp>
      <p:sp>
        <p:nvSpPr>
          <p:cNvPr id="7" name="TextBox 6">
            <a:extLst>
              <a:ext uri="{FF2B5EF4-FFF2-40B4-BE49-F238E27FC236}">
                <a16:creationId xmlns:a16="http://schemas.microsoft.com/office/drawing/2014/main" id="{C2CD9A5C-DF32-4B15-BBDC-E18076F70DB1}"/>
              </a:ext>
            </a:extLst>
          </p:cNvPr>
          <p:cNvSpPr txBox="1"/>
          <p:nvPr/>
        </p:nvSpPr>
        <p:spPr>
          <a:xfrm>
            <a:off x="125786" y="952608"/>
            <a:ext cx="2974426" cy="2862322"/>
          </a:xfrm>
          <a:prstGeom prst="rect">
            <a:avLst/>
          </a:prstGeom>
          <a:solidFill>
            <a:schemeClr val="accent5">
              <a:lumMod val="20000"/>
              <a:lumOff val="80000"/>
            </a:schemeClr>
          </a:solidFill>
        </p:spPr>
        <p:txBody>
          <a:bodyPr wrap="square" rtlCol="0">
            <a:spAutoFit/>
          </a:bodyPr>
          <a:lstStyle/>
          <a:p>
            <a:r>
              <a:rPr lang="en-GB" b="1" dirty="0"/>
              <a:t>Success Criteria:</a:t>
            </a:r>
          </a:p>
          <a:p>
            <a:pPr marL="342900" indent="-342900">
              <a:buAutoNum type="arabicPeriod"/>
            </a:pPr>
            <a:r>
              <a:rPr lang="en-GB" dirty="0">
                <a:solidFill>
                  <a:srgbClr val="FF0000"/>
                </a:solidFill>
              </a:rPr>
              <a:t>Write a point about Pi.</a:t>
            </a:r>
          </a:p>
          <a:p>
            <a:pPr marL="342900" indent="-342900">
              <a:buAutoNum type="arabicPeriod"/>
            </a:pPr>
            <a:r>
              <a:rPr lang="en-GB" dirty="0">
                <a:solidFill>
                  <a:srgbClr val="FF0000"/>
                </a:solidFill>
              </a:rPr>
              <a:t>Include a key quotation as evidence.</a:t>
            </a:r>
          </a:p>
          <a:p>
            <a:pPr marL="342900" indent="-342900">
              <a:buAutoNum type="arabicPeriod"/>
            </a:pPr>
            <a:r>
              <a:rPr lang="en-GB" dirty="0">
                <a:solidFill>
                  <a:srgbClr val="FF0000"/>
                </a:solidFill>
              </a:rPr>
              <a:t>Analyse your quotation, commenting on writing devices.</a:t>
            </a:r>
          </a:p>
          <a:p>
            <a:pPr marL="342900" indent="-342900">
              <a:buAutoNum type="arabicPeriod"/>
            </a:pPr>
            <a:r>
              <a:rPr lang="en-GB" dirty="0">
                <a:solidFill>
                  <a:schemeClr val="accent4">
                    <a:lumMod val="75000"/>
                  </a:schemeClr>
                </a:solidFill>
              </a:rPr>
              <a:t>Think about the effect on the reader.</a:t>
            </a:r>
          </a:p>
          <a:p>
            <a:pPr marL="342900" indent="-342900">
              <a:buAutoNum type="arabicPeriod"/>
            </a:pPr>
            <a:r>
              <a:rPr lang="en-GB" b="1" dirty="0">
                <a:solidFill>
                  <a:srgbClr val="00CC00"/>
                </a:solidFill>
              </a:rPr>
              <a:t>MAKE A LINK </a:t>
            </a:r>
            <a:r>
              <a:rPr lang="en-GB" dirty="0">
                <a:solidFill>
                  <a:srgbClr val="00CC00"/>
                </a:solidFill>
              </a:rPr>
              <a:t>to context.</a:t>
            </a:r>
          </a:p>
        </p:txBody>
      </p:sp>
      <p:sp>
        <p:nvSpPr>
          <p:cNvPr id="11" name="TextBox 10">
            <a:extLst>
              <a:ext uri="{FF2B5EF4-FFF2-40B4-BE49-F238E27FC236}">
                <a16:creationId xmlns:a16="http://schemas.microsoft.com/office/drawing/2014/main" id="{AE3A5EA4-2936-4BFE-99F7-644922F5B535}"/>
              </a:ext>
            </a:extLst>
          </p:cNvPr>
          <p:cNvSpPr txBox="1"/>
          <p:nvPr/>
        </p:nvSpPr>
        <p:spPr>
          <a:xfrm>
            <a:off x="3100212" y="952608"/>
            <a:ext cx="9024318" cy="3693319"/>
          </a:xfrm>
          <a:prstGeom prst="rect">
            <a:avLst/>
          </a:prstGeom>
          <a:solidFill>
            <a:schemeClr val="accent1">
              <a:lumMod val="20000"/>
              <a:lumOff val="80000"/>
            </a:schemeClr>
          </a:solidFill>
        </p:spPr>
        <p:txBody>
          <a:bodyPr wrap="square" rtlCol="0">
            <a:spAutoFit/>
          </a:bodyPr>
          <a:lstStyle/>
          <a:p>
            <a:r>
              <a:rPr lang="en-US" b="1" dirty="0"/>
              <a:t>Use the below to help you answer the question above.</a:t>
            </a:r>
          </a:p>
          <a:p>
            <a:endParaRPr lang="en-US" b="1" dirty="0"/>
          </a:p>
          <a:p>
            <a:r>
              <a:rPr lang="en-US" b="1" dirty="0"/>
              <a:t>Point: The writer uses/employs…………………….to create a gripping/exciting/intriguing/ interesting opening to his novel ´Life of Pi.´</a:t>
            </a:r>
          </a:p>
          <a:p>
            <a:endParaRPr lang="en-US" b="1" dirty="0"/>
          </a:p>
          <a:p>
            <a:r>
              <a:rPr lang="en-US" b="1" dirty="0"/>
              <a:t>Evidence: This is evidenced/highlighted/ implied/ suggested by…….</a:t>
            </a:r>
          </a:p>
          <a:p>
            <a:endParaRPr lang="en-US" b="1" dirty="0"/>
          </a:p>
          <a:p>
            <a:r>
              <a:rPr lang="en-US" b="1" dirty="0"/>
              <a:t>Analysis:  The  (insert writing device)……………….. Try to say three things about the quotation.</a:t>
            </a:r>
          </a:p>
          <a:p>
            <a:endParaRPr lang="en-US" b="1" dirty="0"/>
          </a:p>
          <a:p>
            <a:r>
              <a:rPr lang="en-US" b="1" dirty="0"/>
              <a:t>Effect: This makes the reader feel……</a:t>
            </a:r>
          </a:p>
          <a:p>
            <a:endParaRPr lang="en-US" b="1" dirty="0"/>
          </a:p>
          <a:p>
            <a:r>
              <a:rPr lang="en-US" b="1" dirty="0"/>
              <a:t>Context: Martel attempts to……..</a:t>
            </a:r>
          </a:p>
          <a:p>
            <a:endParaRPr lang="en-US" b="1" dirty="0"/>
          </a:p>
        </p:txBody>
      </p:sp>
      <p:pic>
        <p:nvPicPr>
          <p:cNvPr id="10" name="Picture 2" descr="Amazon.com: Life of Pi: Suraj Sharma, Irrfan Khan, Tabu, Rafe Spall">
            <a:extLst>
              <a:ext uri="{FF2B5EF4-FFF2-40B4-BE49-F238E27FC236}">
                <a16:creationId xmlns:a16="http://schemas.microsoft.com/office/drawing/2014/main" id="{FFD6EE54-FD8D-435F-B717-7BB36B4C3B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3791" y="3814930"/>
            <a:ext cx="4548131" cy="2560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108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1124</Words>
  <Application>Microsoft Office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inherit</vt:lpstr>
      <vt:lpstr>Raleway</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Roberts</dc:creator>
  <cp:lastModifiedBy>Andy Roberts</cp:lastModifiedBy>
  <cp:revision>1</cp:revision>
  <cp:lastPrinted>2023-04-24T20:58:23Z</cp:lastPrinted>
  <dcterms:created xsi:type="dcterms:W3CDTF">2023-04-24T12:28:57Z</dcterms:created>
  <dcterms:modified xsi:type="dcterms:W3CDTF">2023-04-24T21:02:55Z</dcterms:modified>
</cp:coreProperties>
</file>