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8" r:id="rId3"/>
    <p:sldId id="281" r:id="rId4"/>
    <p:sldId id="271" r:id="rId5"/>
    <p:sldId id="288" r:id="rId6"/>
    <p:sldId id="283" r:id="rId7"/>
    <p:sldId id="291" r:id="rId8"/>
    <p:sldId id="290" r:id="rId9"/>
    <p:sldId id="295" r:id="rId10"/>
    <p:sldId id="293" r:id="rId11"/>
    <p:sldId id="294" r:id="rId12"/>
    <p:sldId id="292" r:id="rId13"/>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showGuides="1">
      <p:cViewPr varScale="1">
        <p:scale>
          <a:sx n="82" d="100"/>
          <a:sy n="82" d="100"/>
        </p:scale>
        <p:origin x="763" y="48"/>
      </p:cViewPr>
      <p:guideLst>
        <p:guide orient="horz" pos="2137"/>
        <p:guide pos="3840"/>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AFB-D941-2EFE-7929-E0CB68620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E7A6-C09B-5797-F946-4E63D298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C5DD8-004D-A0B7-3A8D-E570153DD273}"/>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21BCDB2C-E8B7-51A8-533D-8EC486FA0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9F714-52BB-ED9A-94F0-24E11F05D07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8390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24E5-A06E-8C9F-FCE0-432FD43EF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C56D-814A-8ED6-EDFF-3A3647011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85B05-1C6F-E373-5492-E698CED236F8}"/>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436F0D9E-FF26-117F-E675-65435CF55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77BF-6AE0-C9FD-2748-DE4D288C53C7}"/>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407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09BB-0C03-FCE7-FEF9-CCED4696A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E98BB0-3EAE-FD33-5081-092B2F038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00455-827F-8B16-C40C-CECCE8195DBD}"/>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40B6AF96-DB03-87EA-9B4A-97FF81FFE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6687E-3264-FA2A-7E4F-1A57DE0E8112}"/>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53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2906-279E-4BCF-086F-BA861A11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BC3D9-1A9C-B8C2-517C-3576B27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7D64-71BD-F584-A422-61E4D883C882}"/>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818F3D5A-2F9A-6BBC-5CA4-1F7D14B6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9974A-6B61-0D80-6672-985CFA81DB3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12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AA-A610-58E5-6585-F14D265CA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900E0-0243-024B-4A44-B7144DE9E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E61CA-DB29-4AC4-3550-4D4E05E4C1EC}"/>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5CD74F13-437D-70EA-CEF2-172F75FEE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695D-8DEE-07B7-420E-FCAE5AF4646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91381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01A-D3E8-35F8-A0BC-692642ED9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519BF-754D-B16B-518D-38A949D6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E35114-B9AB-52EE-73A7-C99D1D8D7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5027B9-44E9-93C2-E7DD-A4CF28416108}"/>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6" name="Footer Placeholder 5">
            <a:extLst>
              <a:ext uri="{FF2B5EF4-FFF2-40B4-BE49-F238E27FC236}">
                <a16:creationId xmlns:a16="http://schemas.microsoft.com/office/drawing/2014/main" id="{82600700-33CD-B1A1-E69D-4E9A088BB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65AB8-57AB-E214-446E-27071F9BB39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0315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3CB1-A59A-44BA-5FA7-67B951470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9C0FA-8EC1-982C-D3A0-F1476AB08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5414B-07A9-D66B-222A-418816B5F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87176-6932-19E4-0B6F-9C2DB1DE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C1C56-5C87-3F26-0A72-18981A994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BCA99-CC0E-D18D-A657-779809E24152}"/>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8" name="Footer Placeholder 7">
            <a:extLst>
              <a:ext uri="{FF2B5EF4-FFF2-40B4-BE49-F238E27FC236}">
                <a16:creationId xmlns:a16="http://schemas.microsoft.com/office/drawing/2014/main" id="{AEEE746A-9D54-BEEF-6CF8-112A6198C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C101D-9DE0-FB1F-A8F5-241879F7DADB}"/>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3424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D751-B8A2-CC0F-EECC-E4F04D3F2D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A94DB-844C-B714-0E45-3A7B17A62322}"/>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4" name="Footer Placeholder 3">
            <a:extLst>
              <a:ext uri="{FF2B5EF4-FFF2-40B4-BE49-F238E27FC236}">
                <a16:creationId xmlns:a16="http://schemas.microsoft.com/office/drawing/2014/main" id="{1956C63A-8BC1-418A-7CFD-ED7167FF5C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45AF0D-B369-A12F-7214-2CFD92AD674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559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202EC-0EB7-32D8-243E-5B8CB886B899}"/>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3" name="Footer Placeholder 2">
            <a:extLst>
              <a:ext uri="{FF2B5EF4-FFF2-40B4-BE49-F238E27FC236}">
                <a16:creationId xmlns:a16="http://schemas.microsoft.com/office/drawing/2014/main" id="{D7998FD4-498B-076E-3C8C-B02B24FDD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BC5BF-DD9C-0430-879C-6BB9A99957A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1021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FDE6-42C6-19CB-AB4B-8606ECD5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FBC1B-FF32-F05A-3565-DE4573BA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80E0-764B-B4AE-FC04-C222E977A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DE13C-9350-51B4-2D37-C30EA4C19529}"/>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6" name="Footer Placeholder 5">
            <a:extLst>
              <a:ext uri="{FF2B5EF4-FFF2-40B4-BE49-F238E27FC236}">
                <a16:creationId xmlns:a16="http://schemas.microsoft.com/office/drawing/2014/main" id="{C974FD5E-1314-E8EC-6966-690844B51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B8975-DBA1-B28B-79B7-6137105B7EF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925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A1F1-495D-CEFA-BFAD-285ABB2F8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1119D-4823-FFB0-3721-01C6E6740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5DE-341F-3683-183B-A9D81FB4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354F-945D-F1AF-35B1-938A1D1C5DB0}"/>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6" name="Footer Placeholder 5">
            <a:extLst>
              <a:ext uri="{FF2B5EF4-FFF2-40B4-BE49-F238E27FC236}">
                <a16:creationId xmlns:a16="http://schemas.microsoft.com/office/drawing/2014/main" id="{9B40181C-BEDC-F80A-7131-423FB7D10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7CD5-C914-26C7-AF7F-32B39BB589BD}"/>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39881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5154-8AA3-9438-5AB0-C85752D7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E6DF9E-049D-112F-75D8-398B1EA02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D9F3C-A0F5-0797-C81A-761F268A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5F775FB5-2EBF-B3D1-F583-62BB2E0A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C3605-A070-9C84-9825-E83DDFFA7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A2FEF-8B1A-4069-ADD8-D2E4FCAB96A6}" type="slidenum">
              <a:rPr lang="en-GB" smtClean="0"/>
              <a:t>‹#›</a:t>
            </a:fld>
            <a:endParaRPr lang="en-GB"/>
          </a:p>
        </p:txBody>
      </p:sp>
    </p:spTree>
    <p:extLst>
      <p:ext uri="{BB962C8B-B14F-4D97-AF65-F5344CB8AC3E}">
        <p14:creationId xmlns:p14="http://schemas.microsoft.com/office/powerpoint/2010/main" val="4175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395EB-8C0D-97A3-A905-B04E9AD32AD6}"/>
              </a:ext>
            </a:extLst>
          </p:cNvPr>
          <p:cNvPicPr>
            <a:picLocks noChangeAspect="1"/>
          </p:cNvPicPr>
          <p:nvPr/>
        </p:nvPicPr>
        <p:blipFill>
          <a:blip r:embed="rId2">
            <a:biLevel thresh="75000"/>
          </a:blip>
          <a:stretch>
            <a:fillRect/>
          </a:stretch>
        </p:blipFill>
        <p:spPr>
          <a:xfrm>
            <a:off x="8313357" y="2453705"/>
            <a:ext cx="3440493" cy="4204269"/>
          </a:xfrm>
          <a:prstGeom prst="rect">
            <a:avLst/>
          </a:prstGeom>
        </p:spPr>
      </p:pic>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152523" y="-103246"/>
            <a:ext cx="10426767" cy="2387600"/>
          </a:xfrm>
        </p:spPr>
        <p:txBody>
          <a:bodyPr>
            <a:normAutofit/>
          </a:bodyPr>
          <a:lstStyle/>
          <a:p>
            <a:pPr algn="r"/>
            <a:r>
              <a:rPr lang="en-US" sz="5000" u="sng" dirty="0">
                <a:solidFill>
                  <a:srgbClr val="C00000"/>
                </a:solidFill>
              </a:rPr>
              <a:t>What’s going on in the middle of Act 1 Scene 1?</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Sunday, September 11,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extLst>
              <p:ext uri="{D42A27DB-BD31-4B8C-83A1-F6EECF244321}">
                <p14:modId xmlns:p14="http://schemas.microsoft.com/office/powerpoint/2010/main" val="415564838"/>
              </p:ext>
            </p:extLst>
          </p:nvPr>
        </p:nvGraphicFramePr>
        <p:xfrm>
          <a:off x="302719" y="3429000"/>
          <a:ext cx="7155745" cy="3064466"/>
        </p:xfrm>
        <a:graphic>
          <a:graphicData uri="http://schemas.openxmlformats.org/drawingml/2006/table">
            <a:tbl>
              <a:tblPr firstRow="1" bandRow="1">
                <a:tableStyleId>{073A0DAA-6AF3-43AB-8588-CEC1D06C72B9}</a:tableStyleId>
              </a:tblPr>
              <a:tblGrid>
                <a:gridCol w="2971552">
                  <a:extLst>
                    <a:ext uri="{9D8B030D-6E8A-4147-A177-3AD203B41FA5}">
                      <a16:colId xmlns:a16="http://schemas.microsoft.com/office/drawing/2014/main" val="561581445"/>
                    </a:ext>
                  </a:extLst>
                </a:gridCol>
                <a:gridCol w="4184193">
                  <a:extLst>
                    <a:ext uri="{9D8B030D-6E8A-4147-A177-3AD203B41FA5}">
                      <a16:colId xmlns:a16="http://schemas.microsoft.com/office/drawing/2014/main" val="98763236"/>
                    </a:ext>
                  </a:extLst>
                </a:gridCol>
              </a:tblGrid>
              <a:tr h="1033041">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031425">
                <a:tc>
                  <a:txBody>
                    <a:bodyPr/>
                    <a:lstStyle/>
                    <a:p>
                      <a:endParaRPr lang="en-US" sz="2200" dirty="0">
                        <a:solidFill>
                          <a:schemeClr val="tx1"/>
                        </a:solidFill>
                      </a:endParaRPr>
                    </a:p>
                    <a:p>
                      <a:r>
                        <a:rPr lang="en-US" sz="2200" dirty="0">
                          <a:solidFill>
                            <a:srgbClr val="C00000"/>
                          </a:solidFill>
                        </a:rPr>
                        <a:t>Describe the key features of the beginning of the play.</a:t>
                      </a:r>
                      <a:endParaRPr lang="en-GB"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endParaRPr>
                    </a:p>
                    <a:p>
                      <a:r>
                        <a:rPr lang="en-US" sz="2200" dirty="0">
                          <a:solidFill>
                            <a:srgbClr val="C00000"/>
                          </a:solidFill>
                        </a:rPr>
                        <a:t>Explain how what we are seeing fits with Shakespeare’s typical tragic arc. </a:t>
                      </a:r>
                    </a:p>
                    <a:p>
                      <a:endParaRPr lang="en-GB"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9000"/>
                    </a14:imgEffect>
                  </a14:imgLayer>
                </a14:imgProps>
              </a:ext>
            </a:extLst>
          </a:blip>
          <a:srcRect t="9932" b="6597"/>
          <a:stretch/>
        </p:blipFill>
        <p:spPr>
          <a:xfrm>
            <a:off x="137706" y="123541"/>
            <a:ext cx="1354921" cy="1479481"/>
          </a:xfrm>
          <a:prstGeom prst="rect">
            <a:avLst/>
          </a:prstGeom>
        </p:spPr>
      </p:pic>
      <p:sp>
        <p:nvSpPr>
          <p:cNvPr id="9" name="Rectangle 8">
            <a:extLst>
              <a:ext uri="{FF2B5EF4-FFF2-40B4-BE49-F238E27FC236}">
                <a16:creationId xmlns:a16="http://schemas.microsoft.com/office/drawing/2014/main" id="{FE8DB5D2-BFE7-D6A3-95B8-1C98E0FA137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31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Which character at the beginning of Scene 1 is overtly racist?</a:t>
            </a:r>
          </a:p>
          <a:p>
            <a:pPr marL="514350" indent="-514350">
              <a:buAutoNum type="arabicPeriod"/>
            </a:pPr>
            <a:endParaRPr lang="en-GB" dirty="0"/>
          </a:p>
          <a:p>
            <a:pPr marL="514350" indent="-514350">
              <a:buAutoNum type="arabicPeriod"/>
            </a:pPr>
            <a:r>
              <a:rPr lang="en-US" dirty="0">
                <a:solidFill>
                  <a:srgbClr val="C00000"/>
                </a:solidFill>
              </a:rPr>
              <a:t>Which character at the beginning of Scene 1 is more subtle in the way they talk about Othello’s race?</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Culture could flourish during Shakespeare’s time, since England was at p____ for the majority of Elizabeth’s reign.</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Roderigo</a:t>
            </a:r>
          </a:p>
          <a:p>
            <a:pPr marL="514350" indent="-514350">
              <a:buAutoNum type="arabicPeriod"/>
            </a:pPr>
            <a:endParaRPr lang="en-GB" sz="5700" dirty="0"/>
          </a:p>
          <a:p>
            <a:pPr marL="514350" indent="-514350">
              <a:buAutoNum type="arabicPeriod"/>
            </a:pPr>
            <a:r>
              <a:rPr lang="en-GB" dirty="0">
                <a:solidFill>
                  <a:srgbClr val="C00000"/>
                </a:solidFill>
              </a:rPr>
              <a:t>Iago</a:t>
            </a:r>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influence</a:t>
            </a:r>
          </a:p>
          <a:p>
            <a:pPr marL="0" indent="0">
              <a:buNone/>
            </a:pPr>
            <a:endParaRPr lang="en-GB" sz="4700" dirty="0"/>
          </a:p>
          <a:p>
            <a:pPr marL="0" indent="0">
              <a:buNone/>
            </a:pPr>
            <a:r>
              <a:rPr lang="en-GB" dirty="0">
                <a:solidFill>
                  <a:srgbClr val="C00000"/>
                </a:solidFill>
              </a:rPr>
              <a:t>5.     Peace</a:t>
            </a:r>
          </a:p>
          <a:p>
            <a:pPr marL="514350" indent="-514350">
              <a:buAutoNum type="arabicPeriod"/>
            </a:pPr>
            <a:endParaRPr lang="en-GB" dirty="0"/>
          </a:p>
          <a:p>
            <a:pPr marL="514350" indent="-514350">
              <a:buAutoNum type="arabicPeriod"/>
            </a:pPr>
            <a:endParaRPr lang="en-US" dirty="0"/>
          </a:p>
        </p:txBody>
      </p:sp>
      <p:sp>
        <p:nvSpPr>
          <p:cNvPr id="7" name="Rectangle 6">
            <a:extLst>
              <a:ext uri="{FF2B5EF4-FFF2-40B4-BE49-F238E27FC236}">
                <a16:creationId xmlns:a16="http://schemas.microsoft.com/office/drawing/2014/main" id="{5BF92B9E-741A-63E4-9466-5D133958383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2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antagonist of the play?</a:t>
            </a:r>
          </a:p>
          <a:p>
            <a:pPr marL="514350" indent="-514350">
              <a:buAutoNum type="arabicPeriod"/>
            </a:pPr>
            <a:endParaRPr lang="en-GB" sz="2600" dirty="0"/>
          </a:p>
          <a:p>
            <a:pPr marL="514350" indent="-514350">
              <a:buAutoNum type="arabicPeriod"/>
            </a:pPr>
            <a:r>
              <a:rPr lang="en-US" sz="2600" dirty="0">
                <a:solidFill>
                  <a:srgbClr val="C00000"/>
                </a:solidFill>
              </a:rPr>
              <a:t>What is his wife’s name?</a:t>
            </a:r>
          </a:p>
          <a:p>
            <a:pPr marL="514350" indent="-514350">
              <a:buAutoNum type="arabicPeriod"/>
            </a:pPr>
            <a:endParaRPr lang="en-GB" sz="2600" dirty="0"/>
          </a:p>
          <a:p>
            <a:pPr marL="514350" indent="-514350">
              <a:buAutoNum type="arabicPeriod"/>
            </a:pPr>
            <a:r>
              <a:rPr lang="en-GB" sz="2600" dirty="0"/>
              <a:t>Who could we say for sure is definitely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An average Elizabethan would have been more c_______ than racist when encountering a Moor like Othello.</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49282" y="1426223"/>
            <a:ext cx="3286126" cy="4872038"/>
          </a:xfrm>
        </p:spPr>
        <p:txBody>
          <a:bodyPr>
            <a:normAutofit fontScale="850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Iago</a:t>
            </a:r>
          </a:p>
          <a:p>
            <a:pPr marL="514350" indent="-514350">
              <a:buAutoNum type="arabicPeriod"/>
            </a:pPr>
            <a:endParaRPr lang="en-GB" sz="5700" dirty="0"/>
          </a:p>
          <a:p>
            <a:pPr marL="514350" indent="-514350">
              <a:buAutoNum type="arabicPeriod"/>
            </a:pPr>
            <a:r>
              <a:rPr lang="en-GB" dirty="0">
                <a:solidFill>
                  <a:srgbClr val="C00000"/>
                </a:solidFill>
              </a:rPr>
              <a:t>Emilia</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Curious</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63EC8AEB-8FF5-9893-8E46-C4021DBC6F4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9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395EB-8C0D-97A3-A905-B04E9AD32AD6}"/>
              </a:ext>
            </a:extLst>
          </p:cNvPr>
          <p:cNvPicPr>
            <a:picLocks noChangeAspect="1"/>
          </p:cNvPicPr>
          <p:nvPr/>
        </p:nvPicPr>
        <p:blipFill>
          <a:blip r:embed="rId2">
            <a:biLevel thresh="75000"/>
          </a:blip>
          <a:stretch>
            <a:fillRect/>
          </a:stretch>
        </p:blipFill>
        <p:spPr>
          <a:xfrm>
            <a:off x="8313357" y="2453705"/>
            <a:ext cx="3440493" cy="4204269"/>
          </a:xfrm>
          <a:prstGeom prst="rect">
            <a:avLst/>
          </a:prstGeom>
        </p:spPr>
      </p:pic>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152523" y="-103246"/>
            <a:ext cx="10426767" cy="2387600"/>
          </a:xfrm>
        </p:spPr>
        <p:txBody>
          <a:bodyPr>
            <a:normAutofit/>
          </a:bodyPr>
          <a:lstStyle/>
          <a:p>
            <a:pPr algn="r"/>
            <a:r>
              <a:rPr lang="en-US" sz="5000" u="sng" dirty="0">
                <a:solidFill>
                  <a:srgbClr val="C00000"/>
                </a:solidFill>
              </a:rPr>
              <a:t>What’s going on in the middle of Act 1 Scene 1?</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Sunday, September 11,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nvGraphicFramePr>
        <p:xfrm>
          <a:off x="302719" y="3429000"/>
          <a:ext cx="7155745" cy="3064466"/>
        </p:xfrm>
        <a:graphic>
          <a:graphicData uri="http://schemas.openxmlformats.org/drawingml/2006/table">
            <a:tbl>
              <a:tblPr firstRow="1" bandRow="1">
                <a:tableStyleId>{073A0DAA-6AF3-43AB-8588-CEC1D06C72B9}</a:tableStyleId>
              </a:tblPr>
              <a:tblGrid>
                <a:gridCol w="2971552">
                  <a:extLst>
                    <a:ext uri="{9D8B030D-6E8A-4147-A177-3AD203B41FA5}">
                      <a16:colId xmlns:a16="http://schemas.microsoft.com/office/drawing/2014/main" val="561581445"/>
                    </a:ext>
                  </a:extLst>
                </a:gridCol>
                <a:gridCol w="4184193">
                  <a:extLst>
                    <a:ext uri="{9D8B030D-6E8A-4147-A177-3AD203B41FA5}">
                      <a16:colId xmlns:a16="http://schemas.microsoft.com/office/drawing/2014/main" val="98763236"/>
                    </a:ext>
                  </a:extLst>
                </a:gridCol>
              </a:tblGrid>
              <a:tr h="1033041">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031425">
                <a:tc>
                  <a:txBody>
                    <a:bodyPr/>
                    <a:lstStyle/>
                    <a:p>
                      <a:endParaRPr lang="en-US" sz="2200" dirty="0">
                        <a:solidFill>
                          <a:schemeClr val="tx1"/>
                        </a:solidFill>
                      </a:endParaRPr>
                    </a:p>
                    <a:p>
                      <a:r>
                        <a:rPr lang="en-US" sz="2200" dirty="0">
                          <a:solidFill>
                            <a:srgbClr val="C00000"/>
                          </a:solidFill>
                        </a:rPr>
                        <a:t>Describe the key features of the beginning of the play.</a:t>
                      </a:r>
                      <a:endParaRPr lang="en-GB"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endParaRPr>
                    </a:p>
                    <a:p>
                      <a:r>
                        <a:rPr lang="en-US" sz="2200" dirty="0">
                          <a:solidFill>
                            <a:srgbClr val="C00000"/>
                          </a:solidFill>
                        </a:rPr>
                        <a:t>Explain how what we are seeing fits with Shakespeare’s typical tragic arc. </a:t>
                      </a:r>
                    </a:p>
                    <a:p>
                      <a:endParaRPr lang="en-GB"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9000"/>
                    </a14:imgEffect>
                  </a14:imgLayer>
                </a14:imgProps>
              </a:ext>
            </a:extLst>
          </a:blip>
          <a:srcRect t="9932" b="6597"/>
          <a:stretch/>
        </p:blipFill>
        <p:spPr>
          <a:xfrm>
            <a:off x="137706" y="123541"/>
            <a:ext cx="1354921" cy="1479481"/>
          </a:xfrm>
          <a:prstGeom prst="rect">
            <a:avLst/>
          </a:prstGeom>
        </p:spPr>
      </p:pic>
      <p:sp>
        <p:nvSpPr>
          <p:cNvPr id="9" name="Rectangle 8">
            <a:extLst>
              <a:ext uri="{FF2B5EF4-FFF2-40B4-BE49-F238E27FC236}">
                <a16:creationId xmlns:a16="http://schemas.microsoft.com/office/drawing/2014/main" id="{FE8DB5D2-BFE7-D6A3-95B8-1C98E0FA137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575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Which character at the beginning of Scene 1 is overtly racist?</a:t>
            </a:r>
          </a:p>
          <a:p>
            <a:pPr marL="514350" indent="-514350">
              <a:buAutoNum type="arabicPeriod"/>
            </a:pPr>
            <a:endParaRPr lang="en-GB" dirty="0"/>
          </a:p>
          <a:p>
            <a:pPr marL="514350" indent="-514350">
              <a:buAutoNum type="arabicPeriod"/>
            </a:pPr>
            <a:r>
              <a:rPr lang="en-US" dirty="0">
                <a:solidFill>
                  <a:srgbClr val="C00000"/>
                </a:solidFill>
              </a:rPr>
              <a:t>Which character at the beginning of Scene 1 is more subtle in the way they talk about Othello’s race?</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Culture could flourish during Shakespeare’s time, since England was at p____ for the majority of Elizabeth’s reign.</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Roderigo</a:t>
            </a:r>
          </a:p>
          <a:p>
            <a:pPr marL="514350" indent="-514350">
              <a:buAutoNum type="arabicPeriod"/>
            </a:pPr>
            <a:endParaRPr lang="en-GB" sz="5700" dirty="0"/>
          </a:p>
          <a:p>
            <a:pPr marL="514350" indent="-514350">
              <a:buAutoNum type="arabicPeriod"/>
            </a:pPr>
            <a:r>
              <a:rPr lang="en-GB" dirty="0">
                <a:solidFill>
                  <a:srgbClr val="C00000"/>
                </a:solidFill>
              </a:rPr>
              <a:t>Iago</a:t>
            </a:r>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influence</a:t>
            </a:r>
          </a:p>
          <a:p>
            <a:pPr marL="0" indent="0">
              <a:buNone/>
            </a:pPr>
            <a:endParaRPr lang="en-GB" sz="4700" dirty="0"/>
          </a:p>
          <a:p>
            <a:pPr marL="0" indent="0">
              <a:buNone/>
            </a:pPr>
            <a:r>
              <a:rPr lang="en-GB" dirty="0">
                <a:solidFill>
                  <a:srgbClr val="C00000"/>
                </a:solidFill>
              </a:rPr>
              <a:t>5.     Peace</a:t>
            </a:r>
          </a:p>
          <a:p>
            <a:pPr marL="514350" indent="-514350">
              <a:buAutoNum type="arabicPeriod"/>
            </a:pPr>
            <a:endParaRPr lang="en-GB" dirty="0"/>
          </a:p>
          <a:p>
            <a:pPr marL="514350" indent="-514350">
              <a:buAutoNum type="arabicPeriod"/>
            </a:pPr>
            <a:endParaRPr lang="en-US" dirty="0"/>
          </a:p>
        </p:txBody>
      </p:sp>
      <p:sp>
        <p:nvSpPr>
          <p:cNvPr id="7" name="Rectangle 6">
            <a:extLst>
              <a:ext uri="{FF2B5EF4-FFF2-40B4-BE49-F238E27FC236}">
                <a16:creationId xmlns:a16="http://schemas.microsoft.com/office/drawing/2014/main" id="{5BF92B9E-741A-63E4-9466-5D133958383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07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antagonist of the play?</a:t>
            </a:r>
          </a:p>
          <a:p>
            <a:pPr marL="514350" indent="-514350">
              <a:buAutoNum type="arabicPeriod"/>
            </a:pPr>
            <a:endParaRPr lang="en-GB" sz="2600" dirty="0"/>
          </a:p>
          <a:p>
            <a:pPr marL="514350" indent="-514350">
              <a:buAutoNum type="arabicPeriod"/>
            </a:pPr>
            <a:r>
              <a:rPr lang="en-US" sz="2600" dirty="0">
                <a:solidFill>
                  <a:srgbClr val="C00000"/>
                </a:solidFill>
              </a:rPr>
              <a:t>What is his wife’s name?</a:t>
            </a:r>
          </a:p>
          <a:p>
            <a:pPr marL="514350" indent="-514350">
              <a:buAutoNum type="arabicPeriod"/>
            </a:pPr>
            <a:endParaRPr lang="en-GB" sz="2600" dirty="0"/>
          </a:p>
          <a:p>
            <a:pPr marL="514350" indent="-514350">
              <a:buAutoNum type="arabicPeriod"/>
            </a:pPr>
            <a:r>
              <a:rPr lang="en-GB" sz="2600" dirty="0"/>
              <a:t>Who could we say for sure is definitely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An average Elizabethan would have been more c_______ than racist when encountering a Moor like Othello.</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49282" y="1426223"/>
            <a:ext cx="3286126" cy="4872038"/>
          </a:xfrm>
        </p:spPr>
        <p:txBody>
          <a:bodyPr>
            <a:normAutofit fontScale="850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Iago</a:t>
            </a:r>
          </a:p>
          <a:p>
            <a:pPr marL="514350" indent="-514350">
              <a:buAutoNum type="arabicPeriod"/>
            </a:pPr>
            <a:endParaRPr lang="en-GB" sz="5700" dirty="0"/>
          </a:p>
          <a:p>
            <a:pPr marL="514350" indent="-514350">
              <a:buAutoNum type="arabicPeriod"/>
            </a:pPr>
            <a:r>
              <a:rPr lang="en-GB" dirty="0">
                <a:solidFill>
                  <a:srgbClr val="C00000"/>
                </a:solidFill>
              </a:rPr>
              <a:t>Emilia</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Curious</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63EC8AEB-8FF5-9893-8E46-C4021DBC6F4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77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567A-00FB-3E3F-AE8B-818362908C11}"/>
              </a:ext>
            </a:extLst>
          </p:cNvPr>
          <p:cNvSpPr>
            <a:spLocks noGrp="1"/>
          </p:cNvSpPr>
          <p:nvPr>
            <p:ph type="title"/>
          </p:nvPr>
        </p:nvSpPr>
        <p:spPr>
          <a:xfrm>
            <a:off x="1314061" y="0"/>
            <a:ext cx="10515600" cy="1325563"/>
          </a:xfrm>
        </p:spPr>
        <p:txBody>
          <a:bodyPr/>
          <a:lstStyle/>
          <a:p>
            <a:r>
              <a:rPr lang="en-US" dirty="0"/>
              <a:t>What’s the situation?</a:t>
            </a:r>
            <a:endParaRPr lang="en-GB" dirty="0"/>
          </a:p>
        </p:txBody>
      </p:sp>
      <p:pic>
        <p:nvPicPr>
          <p:cNvPr id="13" name="Picture 12">
            <a:extLst>
              <a:ext uri="{FF2B5EF4-FFF2-40B4-BE49-F238E27FC236}">
                <a16:creationId xmlns:a16="http://schemas.microsoft.com/office/drawing/2014/main" id="{2CFAD669-C757-331C-D794-1942381CA274}"/>
              </a:ext>
            </a:extLst>
          </p:cNvPr>
          <p:cNvPicPr>
            <a:picLocks noChangeAspect="1"/>
          </p:cNvPicPr>
          <p:nvPr/>
        </p:nvPicPr>
        <p:blipFill>
          <a:blip r:embed="rId2"/>
          <a:stretch>
            <a:fillRect/>
          </a:stretch>
        </p:blipFill>
        <p:spPr>
          <a:xfrm>
            <a:off x="1370045" y="1166943"/>
            <a:ext cx="8799911" cy="5294862"/>
          </a:xfrm>
          <a:prstGeom prst="rect">
            <a:avLst/>
          </a:prstGeom>
        </p:spPr>
      </p:pic>
      <p:sp>
        <p:nvSpPr>
          <p:cNvPr id="3" name="Rectangle 2">
            <a:extLst>
              <a:ext uri="{FF2B5EF4-FFF2-40B4-BE49-F238E27FC236}">
                <a16:creationId xmlns:a16="http://schemas.microsoft.com/office/drawing/2014/main" id="{3897043C-6CAC-30C8-C6D4-6FA3EF48A64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27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BBD12-4153-B0FA-A0E6-497FCA23DB0D}"/>
              </a:ext>
            </a:extLst>
          </p:cNvPr>
          <p:cNvPicPr>
            <a:picLocks noChangeAspect="1"/>
          </p:cNvPicPr>
          <p:nvPr/>
        </p:nvPicPr>
        <p:blipFill>
          <a:blip r:embed="rId2"/>
          <a:stretch>
            <a:fillRect/>
          </a:stretch>
        </p:blipFill>
        <p:spPr>
          <a:xfrm>
            <a:off x="1718819" y="188536"/>
            <a:ext cx="8521831" cy="4793530"/>
          </a:xfrm>
          <a:prstGeom prst="rect">
            <a:avLst/>
          </a:prstGeom>
        </p:spPr>
      </p:pic>
      <p:sp>
        <p:nvSpPr>
          <p:cNvPr id="4" name="Rectangle 3">
            <a:extLst>
              <a:ext uri="{FF2B5EF4-FFF2-40B4-BE49-F238E27FC236}">
                <a16:creationId xmlns:a16="http://schemas.microsoft.com/office/drawing/2014/main" id="{8C8DAA11-CE7F-A334-1F5D-257E18AFCCE6}"/>
              </a:ext>
            </a:extLst>
          </p:cNvPr>
          <p:cNvSpPr/>
          <p:nvPr/>
        </p:nvSpPr>
        <p:spPr>
          <a:xfrm>
            <a:off x="696744" y="5103674"/>
            <a:ext cx="11011348" cy="1754326"/>
          </a:xfrm>
          <a:prstGeom prst="rect">
            <a:avLst/>
          </a:prstGeom>
          <a:noFill/>
        </p:spPr>
        <p:txBody>
          <a:bodyPr wrap="square" lIns="91440" tIns="45720" rIns="91440" bIns="45720">
            <a:spAutoFit/>
          </a:bodyPr>
          <a:lstStyle/>
          <a:p>
            <a:pPr algn="ctr"/>
            <a:r>
              <a:rPr lang="en-US" sz="5400" b="0" i="1" cap="none" spc="0" dirty="0">
                <a:ln w="0"/>
                <a:solidFill>
                  <a:schemeClr val="tx1"/>
                </a:solidFill>
                <a:effectLst>
                  <a:outerShdw blurRad="38100" dist="19050" dir="2700000" algn="tl" rotWithShape="0">
                    <a:schemeClr val="dk1">
                      <a:alpha val="40000"/>
                    </a:schemeClr>
                  </a:outerShdw>
                </a:effectLst>
              </a:rPr>
              <a:t>What kinds of things would we expect to see in Act 1?</a:t>
            </a:r>
          </a:p>
        </p:txBody>
      </p:sp>
      <p:sp>
        <p:nvSpPr>
          <p:cNvPr id="5" name="Rectangle 4">
            <a:extLst>
              <a:ext uri="{FF2B5EF4-FFF2-40B4-BE49-F238E27FC236}">
                <a16:creationId xmlns:a16="http://schemas.microsoft.com/office/drawing/2014/main" id="{1EBC575F-AEE9-E0C6-4286-10E86AC510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09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6FCC9-E296-A1C1-38F5-001EB8F6BDCF}"/>
              </a:ext>
            </a:extLst>
          </p:cNvPr>
          <p:cNvSpPr txBox="1"/>
          <p:nvPr/>
        </p:nvSpPr>
        <p:spPr>
          <a:xfrm>
            <a:off x="-1" y="0"/>
            <a:ext cx="5952931" cy="7201972"/>
          </a:xfrm>
          <a:prstGeom prst="rect">
            <a:avLst/>
          </a:prstGeom>
          <a:noFill/>
        </p:spPr>
        <p:txBody>
          <a:bodyPr wrap="square" rtlCol="0">
            <a:spAutoFit/>
          </a:bodyPr>
          <a:lstStyle/>
          <a:p>
            <a:r>
              <a:rPr lang="en-US" b="1" u="sng" dirty="0"/>
              <a:t>Act I</a:t>
            </a:r>
          </a:p>
          <a:p>
            <a:endParaRPr lang="en-US" sz="1000" dirty="0"/>
          </a:p>
          <a:p>
            <a:r>
              <a:rPr lang="en-US" dirty="0"/>
              <a:t>The curtains open and the audience catches sight of a street in Venice. Iago is there, accompanied by a man who seems angry with him. </a:t>
            </a:r>
          </a:p>
          <a:p>
            <a:endParaRPr lang="en-US" sz="1000" dirty="0"/>
          </a:p>
          <a:p>
            <a:r>
              <a:rPr lang="en-US" dirty="0"/>
              <a:t>His name is Roderigo and he is upset because he has just found out that Othello ran off with Desdemona to marry her. Roderigo was secretly in love with Desdemona and claims Iago kept it a secret from him because he is so loyal to Othello.</a:t>
            </a:r>
          </a:p>
          <a:p>
            <a:endParaRPr lang="en-US" sz="1000" dirty="0"/>
          </a:p>
          <a:p>
            <a:r>
              <a:rPr lang="en-US" dirty="0"/>
              <a:t>Iago replies that actually, he hates Othello for not promoting him and promoting Michael Cassio instead. Iago claims Cassio only knows how to win battles by reading about them in books, not from first-hand experience of fighting and killing like he himself has. </a:t>
            </a:r>
          </a:p>
          <a:p>
            <a:endParaRPr lang="en-US" sz="1000" dirty="0"/>
          </a:p>
          <a:p>
            <a:r>
              <a:rPr lang="en-US" dirty="0"/>
              <a:t>Iago and Roderigo go to Desdemona’s home to tell her father, Brabantio, about the fact she ran off to marry Othello.</a:t>
            </a:r>
          </a:p>
          <a:p>
            <a:endParaRPr lang="en-US" sz="1000" dirty="0"/>
          </a:p>
          <a:p>
            <a:r>
              <a:rPr lang="en-US" dirty="0"/>
              <a:t>Brabantio is furious when he hears Iago’s message, but Iago sneaks off before Brabantio sees him, so that it will never get back to Othello that he was the one who told Desdemona’s father what was going on. Brabantio and Roderigo then go off in search of Othello and Desdemona. </a:t>
            </a:r>
            <a:endParaRPr lang="en-GB" dirty="0"/>
          </a:p>
        </p:txBody>
      </p:sp>
      <p:sp>
        <p:nvSpPr>
          <p:cNvPr id="3" name="TextBox 2">
            <a:extLst>
              <a:ext uri="{FF2B5EF4-FFF2-40B4-BE49-F238E27FC236}">
                <a16:creationId xmlns:a16="http://schemas.microsoft.com/office/drawing/2014/main" id="{A22AFAE7-7914-CA6D-083F-FB7725F7CA19}"/>
              </a:ext>
            </a:extLst>
          </p:cNvPr>
          <p:cNvSpPr txBox="1"/>
          <p:nvPr/>
        </p:nvSpPr>
        <p:spPr>
          <a:xfrm>
            <a:off x="6074234" y="-27993"/>
            <a:ext cx="6164424" cy="7232749"/>
          </a:xfrm>
          <a:prstGeom prst="rect">
            <a:avLst/>
          </a:prstGeom>
          <a:noFill/>
        </p:spPr>
        <p:txBody>
          <a:bodyPr wrap="square" rtlCol="0">
            <a:spAutoFit/>
          </a:bodyPr>
          <a:lstStyle/>
          <a:p>
            <a:r>
              <a:rPr lang="en-US" dirty="0"/>
              <a:t>The action then switches to Othello, who is in the process of being told by Cassio that the Duke of Venice has ordered him to sail to Cyprus to defend it from the Turks. </a:t>
            </a:r>
          </a:p>
          <a:p>
            <a:endParaRPr lang="en-US" sz="1000" dirty="0"/>
          </a:p>
          <a:p>
            <a:r>
              <a:rPr lang="en-US" dirty="0"/>
              <a:t>Brabantio though has heard of Othello’s location and barges in with Roderigo ready for a fight. </a:t>
            </a:r>
          </a:p>
          <a:p>
            <a:endParaRPr lang="en-US" sz="1000" dirty="0"/>
          </a:p>
          <a:p>
            <a:r>
              <a:rPr lang="en-US" dirty="0"/>
              <a:t>He is outraged that Desdemona has chosen Othello to marry instead of someone more important, richer and of better social status. </a:t>
            </a:r>
          </a:p>
          <a:p>
            <a:endParaRPr lang="en-US" sz="1000" dirty="0"/>
          </a:p>
          <a:p>
            <a:r>
              <a:rPr lang="en-US" dirty="0"/>
              <a:t>He claims that Othello used supernatural powers to bewitch and trick Desdemona into falling in love with him. </a:t>
            </a:r>
          </a:p>
          <a:p>
            <a:endParaRPr lang="en-US" sz="1000" dirty="0"/>
          </a:p>
          <a:p>
            <a:r>
              <a:rPr lang="en-US" dirty="0"/>
              <a:t>Othello though is calm in his reply and tells Desdemona’s father that they fell in love when Othello came to visit and stay with </a:t>
            </a:r>
          </a:p>
          <a:p>
            <a:r>
              <a:rPr lang="en-US" dirty="0"/>
              <a:t>Brabantio previously. </a:t>
            </a:r>
          </a:p>
          <a:p>
            <a:endParaRPr lang="en-US" sz="1000" dirty="0"/>
          </a:p>
          <a:p>
            <a:r>
              <a:rPr lang="en-US" dirty="0"/>
              <a:t>Othello then hears that the Duke of Venice is insistent that he leave for Cyprus that night, meaning he would have to leave Desdemona at home with her father for her protection.</a:t>
            </a:r>
          </a:p>
          <a:p>
            <a:endParaRPr lang="en-US" sz="1000" dirty="0"/>
          </a:p>
          <a:p>
            <a:r>
              <a:rPr lang="en-US" dirty="0"/>
              <a:t>Brabantio though forbids Desdemona from coming home with him, meaning Othello comes up with a plan for his friend Iago to accompany Desdemona to Cyprus some time later. </a:t>
            </a:r>
          </a:p>
          <a:p>
            <a:endParaRPr lang="en-US" sz="1000" dirty="0"/>
          </a:p>
          <a:p>
            <a:r>
              <a:rPr lang="en-US" dirty="0"/>
              <a:t>Act I ends with Iago formalizing his plan to destroy Othello by convincing him that Desdemona is having an affair with Cassio.</a:t>
            </a:r>
            <a:endParaRPr lang="en-GB" dirty="0"/>
          </a:p>
        </p:txBody>
      </p:sp>
      <p:sp>
        <p:nvSpPr>
          <p:cNvPr id="4" name="Rectangle 3">
            <a:extLst>
              <a:ext uri="{FF2B5EF4-FFF2-40B4-BE49-F238E27FC236}">
                <a16:creationId xmlns:a16="http://schemas.microsoft.com/office/drawing/2014/main" id="{0ACAEC2B-8D2B-8E7F-2AE3-768E4F496C43}"/>
              </a:ext>
            </a:extLst>
          </p:cNvPr>
          <p:cNvSpPr/>
          <p:nvPr/>
        </p:nvSpPr>
        <p:spPr>
          <a:xfrm>
            <a:off x="21766" y="4478694"/>
            <a:ext cx="6074234" cy="2379306"/>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D3F326F-45FC-22A0-F086-8DB4A22668E9}"/>
              </a:ext>
            </a:extLst>
          </p:cNvPr>
          <p:cNvSpPr/>
          <p:nvPr/>
        </p:nvSpPr>
        <p:spPr>
          <a:xfrm>
            <a:off x="6096000" y="0"/>
            <a:ext cx="6074234" cy="2659223"/>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02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CC8FEB-31D6-8051-0CFE-C4878EA890B9}"/>
              </a:ext>
            </a:extLst>
          </p:cNvPr>
          <p:cNvSpPr/>
          <p:nvPr/>
        </p:nvSpPr>
        <p:spPr>
          <a:xfrm>
            <a:off x="6512767" y="870073"/>
            <a:ext cx="5340566" cy="5401479"/>
          </a:xfrm>
          <a:prstGeom prst="rect">
            <a:avLst/>
          </a:prstGeom>
          <a:noFill/>
        </p:spPr>
        <p:txBody>
          <a:bodyPr wrap="square" lIns="91440" tIns="45720" rIns="91440" bIns="45720">
            <a:spAutoFit/>
          </a:bodyPr>
          <a:lstStyle/>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Stic</a:t>
            </a:r>
            <a:r>
              <a:rPr lang="en-US" sz="2300" dirty="0">
                <a:ln w="0"/>
                <a:effectLst>
                  <a:outerShdw blurRad="38100" dist="19050" dir="2700000" algn="tl" rotWithShape="0">
                    <a:schemeClr val="dk1">
                      <a:alpha val="40000"/>
                    </a:schemeClr>
                  </a:outerShdw>
                </a:effectLst>
              </a:rPr>
              <a:t>k the sheet in the middle of a double page so you can annotate around it. </a:t>
            </a:r>
            <a:endParaRPr lang="en-US" sz="2300" b="0" cap="none" spc="0" dirty="0">
              <a:ln w="0"/>
              <a:solidFill>
                <a:schemeClr val="tx1"/>
              </a:solidFill>
              <a:effectLst>
                <a:outerShdw blurRad="38100" dist="19050" dir="2700000" algn="tl" rotWithShape="0">
                  <a:schemeClr val="dk1">
                    <a:alpha val="40000"/>
                  </a:schemeClr>
                </a:outerShdw>
              </a:effectLst>
            </a:endParaRP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As we read through, highlight any words you aren’t sure the meaning of.</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At the end, ask me for definitions and annotate your sheet. </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We wi</a:t>
            </a:r>
            <a:r>
              <a:rPr lang="en-US" sz="2300" dirty="0">
                <a:ln w="0"/>
                <a:effectLst>
                  <a:outerShdw blurRad="38100" dist="19050" dir="2700000" algn="tl" rotWithShape="0">
                    <a:schemeClr val="dk1">
                      <a:alpha val="40000"/>
                    </a:schemeClr>
                  </a:outerShdw>
                </a:effectLst>
              </a:rPr>
              <a:t>ll annotate the passage together.</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dirty="0">
                <a:ln w="0"/>
                <a:effectLst>
                  <a:outerShdw blurRad="38100" dist="19050" dir="2700000" algn="tl" rotWithShape="0">
                    <a:schemeClr val="dk1">
                      <a:alpha val="40000"/>
                    </a:schemeClr>
                  </a:outerShdw>
                </a:effectLst>
              </a:rPr>
              <a:t>We will read this part of Act 1 Scene 1 in the original Shakespeare. </a:t>
            </a:r>
            <a:endParaRPr lang="en-US" sz="23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CF2248BD-5602-2E3F-F7BC-EA86F705AA6F}"/>
              </a:ext>
            </a:extLst>
          </p:cNvPr>
          <p:cNvSpPr txBox="1"/>
          <p:nvPr/>
        </p:nvSpPr>
        <p:spPr>
          <a:xfrm>
            <a:off x="426218" y="569991"/>
            <a:ext cx="6096000" cy="600164"/>
          </a:xfrm>
          <a:prstGeom prst="rect">
            <a:avLst/>
          </a:prstGeom>
          <a:noFill/>
        </p:spPr>
        <p:txBody>
          <a:bodyPr wrap="square">
            <a:spAutoFit/>
          </a:bodyPr>
          <a:lstStyle/>
          <a:p>
            <a:r>
              <a:rPr lang="en-US" sz="3300" b="0" cap="none" spc="0" dirty="0">
                <a:ln w="0"/>
                <a:solidFill>
                  <a:srgbClr val="C00000"/>
                </a:solidFill>
                <a:effectLst>
                  <a:outerShdw blurRad="38100" dist="19050" dir="2700000" algn="tl" rotWithShape="0">
                    <a:schemeClr val="dk1">
                      <a:alpha val="40000"/>
                    </a:schemeClr>
                  </a:outerShdw>
                </a:effectLst>
              </a:rPr>
              <a:t>The </a:t>
            </a:r>
            <a:r>
              <a:rPr lang="en-US" sz="3300" dirty="0">
                <a:ln w="0"/>
                <a:solidFill>
                  <a:srgbClr val="C00000"/>
                </a:solidFill>
                <a:effectLst>
                  <a:outerShdw blurRad="38100" dist="19050" dir="2700000" algn="tl" rotWithShape="0">
                    <a:schemeClr val="dk1">
                      <a:alpha val="40000"/>
                    </a:schemeClr>
                  </a:outerShdw>
                </a:effectLst>
              </a:rPr>
              <a:t>middle part </a:t>
            </a:r>
            <a:r>
              <a:rPr lang="en-US" sz="3300" b="0" cap="none" spc="0" dirty="0">
                <a:ln w="0"/>
                <a:solidFill>
                  <a:srgbClr val="C00000"/>
                </a:solidFill>
                <a:effectLst>
                  <a:outerShdw blurRad="38100" dist="19050" dir="2700000" algn="tl" rotWithShape="0">
                    <a:schemeClr val="dk1">
                      <a:alpha val="40000"/>
                    </a:schemeClr>
                  </a:outerShdw>
                </a:effectLst>
              </a:rPr>
              <a:t>of Act 1 Scene 1</a:t>
            </a:r>
            <a:endParaRPr lang="en-GB" sz="3300" dirty="0">
              <a:solidFill>
                <a:srgbClr val="C00000"/>
              </a:solidFill>
            </a:endParaRPr>
          </a:p>
        </p:txBody>
      </p:sp>
      <p:pic>
        <p:nvPicPr>
          <p:cNvPr id="5" name="Picture 4">
            <a:extLst>
              <a:ext uri="{FF2B5EF4-FFF2-40B4-BE49-F238E27FC236}">
                <a16:creationId xmlns:a16="http://schemas.microsoft.com/office/drawing/2014/main" id="{6F1563E7-8A12-11F0-F1CA-D3D209ABAB94}"/>
              </a:ext>
            </a:extLst>
          </p:cNvPr>
          <p:cNvPicPr>
            <a:picLocks noChangeAspect="1"/>
          </p:cNvPicPr>
          <p:nvPr/>
        </p:nvPicPr>
        <p:blipFill>
          <a:blip r:embed="rId2"/>
          <a:stretch>
            <a:fillRect/>
          </a:stretch>
        </p:blipFill>
        <p:spPr>
          <a:xfrm>
            <a:off x="338667" y="1889450"/>
            <a:ext cx="5473956" cy="3079100"/>
          </a:xfrm>
          <a:prstGeom prst="rect">
            <a:avLst/>
          </a:prstGeom>
          <a:ln w="19050">
            <a:solidFill>
              <a:schemeClr val="tx1"/>
            </a:solidFill>
          </a:ln>
        </p:spPr>
      </p:pic>
      <p:sp>
        <p:nvSpPr>
          <p:cNvPr id="7" name="Arrow: Right 6">
            <a:extLst>
              <a:ext uri="{FF2B5EF4-FFF2-40B4-BE49-F238E27FC236}">
                <a16:creationId xmlns:a16="http://schemas.microsoft.com/office/drawing/2014/main" id="{834AB584-CE6F-CE15-F462-FEF813B994C3}"/>
              </a:ext>
            </a:extLst>
          </p:cNvPr>
          <p:cNvSpPr/>
          <p:nvPr/>
        </p:nvSpPr>
        <p:spPr>
          <a:xfrm rot="5400000">
            <a:off x="2760461" y="1411527"/>
            <a:ext cx="827349" cy="60016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9F3E10F-362F-EEFC-63C5-E0FC5D3DEFA2}"/>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7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7F72E1-3E07-7B8F-D397-1C37A49C9A8F}"/>
              </a:ext>
            </a:extLst>
          </p:cNvPr>
          <p:cNvSpPr txBox="1"/>
          <p:nvPr/>
        </p:nvSpPr>
        <p:spPr>
          <a:xfrm>
            <a:off x="1" y="36244"/>
            <a:ext cx="4478693" cy="7109639"/>
          </a:xfrm>
          <a:prstGeom prst="rect">
            <a:avLst/>
          </a:prstGeom>
          <a:noFill/>
        </p:spPr>
        <p:txBody>
          <a:bodyPr wrap="square" rtlCol="0">
            <a:spAutoFit/>
          </a:bodyPr>
          <a:lstStyle/>
          <a:p>
            <a:pPr algn="l" fontAlgn="base"/>
            <a:r>
              <a:rPr lang="en-US" sz="1200" b="1" i="0" dirty="0">
                <a:solidFill>
                  <a:srgbClr val="333333"/>
                </a:solidFill>
                <a:effectLst/>
                <a:latin typeface="open sans" panose="020B0606030504020204" pitchFamily="34" charset="0"/>
              </a:rPr>
              <a:t>Roderigo: </a:t>
            </a:r>
            <a:r>
              <a:rPr lang="en-US" sz="1200" b="0" i="0" dirty="0">
                <a:solidFill>
                  <a:srgbClr val="333333"/>
                </a:solidFill>
                <a:effectLst/>
                <a:latin typeface="open sans" panose="020B0606030504020204" pitchFamily="34" charset="0"/>
              </a:rPr>
              <a:t>‘This is her father’s house. I’ll call aloud.’</a:t>
            </a:r>
          </a:p>
          <a:p>
            <a:pPr algn="l" fontAlgn="base"/>
            <a:endParaRPr lang="en-US" sz="1200" b="0"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Iago</a:t>
            </a:r>
            <a:r>
              <a:rPr lang="en-US" sz="1200" b="0" i="0" dirty="0">
                <a:solidFill>
                  <a:srgbClr val="333333"/>
                </a:solidFill>
                <a:effectLst/>
                <a:latin typeface="open sans" panose="020B0606030504020204" pitchFamily="34" charset="0"/>
              </a:rPr>
              <a:t>: ‘Do that. Do it loudly and urgently, as though the house were on fire.’</a:t>
            </a:r>
          </a:p>
          <a:p>
            <a:pPr algn="l" fontAlgn="base"/>
            <a:endParaRPr lang="en-US" sz="1200" b="0"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Roderigo: </a:t>
            </a:r>
            <a:r>
              <a:rPr lang="en-US" sz="1200" b="0" i="0" dirty="0">
                <a:solidFill>
                  <a:srgbClr val="333333"/>
                </a:solidFill>
                <a:effectLst/>
                <a:latin typeface="open sans" panose="020B0606030504020204" pitchFamily="34" charset="0"/>
              </a:rPr>
              <a:t>‘Hey! Brabantio. Signior Brabantio. </a:t>
            </a:r>
            <a:r>
              <a:rPr lang="en-US" sz="1200" dirty="0">
                <a:solidFill>
                  <a:srgbClr val="333333"/>
                </a:solidFill>
                <a:latin typeface="open sans" panose="020B0606030504020204" pitchFamily="34" charset="0"/>
              </a:rPr>
              <a:t>Are you there?</a:t>
            </a:r>
            <a:r>
              <a:rPr lang="en-US" sz="1200" b="0" i="0" dirty="0">
                <a:solidFill>
                  <a:srgbClr val="333333"/>
                </a:solidFill>
                <a:effectLst/>
                <a:latin typeface="open sans" panose="020B0606030504020204" pitchFamily="34" charset="0"/>
              </a:rPr>
              <a:t>’</a:t>
            </a:r>
          </a:p>
          <a:p>
            <a:pPr algn="l" fontAlgn="base"/>
            <a:endParaRPr lang="en-US" sz="1200" b="0"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Iago: </a:t>
            </a:r>
            <a:r>
              <a:rPr lang="en-US" sz="1200" b="0" i="0" dirty="0">
                <a:solidFill>
                  <a:srgbClr val="333333"/>
                </a:solidFill>
                <a:effectLst/>
                <a:latin typeface="open sans" panose="020B0606030504020204" pitchFamily="34" charset="0"/>
              </a:rPr>
              <a:t>‘Wake up! Hey, Brabantio! Thieves, thieves! Watch out for your house, your daughter, your goods. Thieves, thieves!’</a:t>
            </a:r>
          </a:p>
          <a:p>
            <a:pPr algn="l" fontAlgn="base"/>
            <a:endParaRPr lang="en-US" sz="1200" dirty="0">
              <a:solidFill>
                <a:srgbClr val="333333"/>
              </a:solidFill>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Brabantio: </a:t>
            </a:r>
            <a:r>
              <a:rPr lang="en-US" sz="1200" b="0" i="0" dirty="0">
                <a:solidFill>
                  <a:srgbClr val="333333"/>
                </a:solidFill>
                <a:effectLst/>
                <a:latin typeface="open sans" panose="020B0606030504020204" pitchFamily="34" charset="0"/>
              </a:rPr>
              <a:t>‘What’s going on down there?’</a:t>
            </a:r>
          </a:p>
          <a:p>
            <a:pPr algn="l" fontAlgn="base"/>
            <a:endParaRPr lang="en-US" sz="1200" dirty="0">
              <a:solidFill>
                <a:srgbClr val="333333"/>
              </a:solidFill>
              <a:latin typeface="open sans" panose="020B0606030504020204" pitchFamily="34" charset="0"/>
            </a:endParaRPr>
          </a:p>
          <a:p>
            <a:pPr algn="l" fontAlgn="base"/>
            <a:r>
              <a:rPr lang="en-US" sz="1200" b="1" dirty="0">
                <a:solidFill>
                  <a:srgbClr val="333333"/>
                </a:solidFill>
                <a:latin typeface="open sans" panose="020B0606030504020204" pitchFamily="34" charset="0"/>
              </a:rPr>
              <a:t>Roderigo: </a:t>
            </a:r>
            <a:r>
              <a:rPr lang="en-US" sz="1200" b="0" i="0" dirty="0">
                <a:solidFill>
                  <a:srgbClr val="333333"/>
                </a:solidFill>
                <a:effectLst/>
                <a:latin typeface="open sans" panose="020B0606030504020204" pitchFamily="34" charset="0"/>
              </a:rPr>
              <a:t>‘Signior, is all your family inside?’</a:t>
            </a:r>
          </a:p>
          <a:p>
            <a:pPr algn="l" fontAlgn="base"/>
            <a:endParaRPr lang="en-US" sz="1200" b="0" i="0" dirty="0">
              <a:solidFill>
                <a:srgbClr val="333333"/>
              </a:solidFill>
              <a:effectLst/>
              <a:latin typeface="open sans" panose="020B0606030504020204" pitchFamily="34" charset="0"/>
            </a:endParaRPr>
          </a:p>
          <a:p>
            <a:pPr algn="l" fontAlgn="base"/>
            <a:r>
              <a:rPr lang="en-US" sz="1200" b="1" dirty="0">
                <a:solidFill>
                  <a:srgbClr val="333333"/>
                </a:solidFill>
                <a:latin typeface="open sans" panose="020B0606030504020204" pitchFamily="34" charset="0"/>
              </a:rPr>
              <a:t>Iago: </a:t>
            </a:r>
            <a:r>
              <a:rPr lang="en-US" sz="1200" b="0" i="0" dirty="0">
                <a:solidFill>
                  <a:srgbClr val="333333"/>
                </a:solidFill>
                <a:effectLst/>
                <a:latin typeface="open sans" panose="020B0606030504020204" pitchFamily="34" charset="0"/>
              </a:rPr>
              <a:t>‘Are your doors locked?’</a:t>
            </a:r>
          </a:p>
          <a:p>
            <a:pPr algn="l" fontAlgn="base"/>
            <a:endParaRPr lang="en-US" sz="1200" dirty="0">
              <a:solidFill>
                <a:srgbClr val="333333"/>
              </a:solidFill>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Brabantio: </a:t>
            </a:r>
            <a:r>
              <a:rPr lang="en-US" sz="1200" i="0" dirty="0">
                <a:solidFill>
                  <a:srgbClr val="333333"/>
                </a:solidFill>
                <a:effectLst/>
                <a:latin typeface="open sans" panose="020B0606030504020204" pitchFamily="34" charset="0"/>
              </a:rPr>
              <a:t>Why? Why are you asking me this?</a:t>
            </a:r>
          </a:p>
          <a:p>
            <a:pPr algn="l" fontAlgn="base"/>
            <a:endParaRPr lang="en-US" sz="1200" b="1"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Iago: </a:t>
            </a:r>
            <a:r>
              <a:rPr lang="en-US" sz="1200" b="0" i="0" dirty="0">
                <a:solidFill>
                  <a:srgbClr val="333333"/>
                </a:solidFill>
                <a:effectLst/>
                <a:latin typeface="open sans" panose="020B0606030504020204" pitchFamily="34" charset="0"/>
              </a:rPr>
              <a:t>‘By God, Sir, you’ve been robbed! Get dressed. Your heart is broken, you have lost half your soul. Right now, this very moment, an old black ram is tupping your white ewe. Get up, get up, wake up the sleeping citizens with the bell, or else the devil will make a grandfather of you. Get up!’</a:t>
            </a:r>
          </a:p>
          <a:p>
            <a:pPr algn="l" fontAlgn="base"/>
            <a:endParaRPr lang="en-US" sz="1200" b="0" i="0" dirty="0">
              <a:solidFill>
                <a:srgbClr val="333333"/>
              </a:solidFill>
              <a:effectLst/>
              <a:latin typeface="open sans" panose="020B0606030504020204" pitchFamily="34" charset="0"/>
            </a:endParaRPr>
          </a:p>
          <a:p>
            <a:pPr algn="l" fontAlgn="base"/>
            <a:r>
              <a:rPr lang="en-US" sz="1200" b="1" dirty="0">
                <a:solidFill>
                  <a:srgbClr val="333333"/>
                </a:solidFill>
                <a:latin typeface="open sans" panose="020B0606030504020204" pitchFamily="34" charset="0"/>
              </a:rPr>
              <a:t>Brabantio: </a:t>
            </a:r>
            <a:r>
              <a:rPr lang="en-US" sz="1200" b="0" i="0" dirty="0">
                <a:solidFill>
                  <a:srgbClr val="333333"/>
                </a:solidFill>
                <a:effectLst/>
                <a:latin typeface="open sans" panose="020B0606030504020204" pitchFamily="34" charset="0"/>
              </a:rPr>
              <a:t>‘What? Are you mad?’</a:t>
            </a:r>
          </a:p>
          <a:p>
            <a:pPr algn="l" fontAlgn="base"/>
            <a:endParaRPr lang="en-US" sz="1200" dirty="0">
              <a:solidFill>
                <a:srgbClr val="333333"/>
              </a:solidFill>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Roderigo: </a:t>
            </a:r>
            <a:r>
              <a:rPr lang="en-US" sz="1200" b="0" i="0" dirty="0">
                <a:solidFill>
                  <a:srgbClr val="333333"/>
                </a:solidFill>
                <a:effectLst/>
                <a:latin typeface="open sans" panose="020B0606030504020204" pitchFamily="34" charset="0"/>
              </a:rPr>
              <a:t>‘Signior, do you </a:t>
            </a:r>
            <a:r>
              <a:rPr lang="en-US" sz="1200" b="0" i="0" dirty="0" err="1">
                <a:solidFill>
                  <a:srgbClr val="333333"/>
                </a:solidFill>
                <a:effectLst/>
                <a:latin typeface="open sans" panose="020B0606030504020204" pitchFamily="34" charset="0"/>
              </a:rPr>
              <a:t>recognise</a:t>
            </a:r>
            <a:r>
              <a:rPr lang="en-US" sz="1200" b="0" i="0" dirty="0">
                <a:solidFill>
                  <a:srgbClr val="333333"/>
                </a:solidFill>
                <a:effectLst/>
                <a:latin typeface="open sans" panose="020B0606030504020204" pitchFamily="34" charset="0"/>
              </a:rPr>
              <a:t> my voice?’ </a:t>
            </a:r>
          </a:p>
          <a:p>
            <a:pPr algn="l" fontAlgn="base"/>
            <a:endParaRPr lang="en-US" sz="1200" dirty="0">
              <a:solidFill>
                <a:srgbClr val="333333"/>
              </a:solidFill>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Brabantio: </a:t>
            </a:r>
            <a:r>
              <a:rPr lang="en-US" sz="1200" b="0" i="0" dirty="0">
                <a:solidFill>
                  <a:srgbClr val="333333"/>
                </a:solidFill>
                <a:effectLst/>
                <a:latin typeface="open sans" panose="020B0606030504020204" pitchFamily="34" charset="0"/>
              </a:rPr>
              <a:t>‘No. Who are you?’</a:t>
            </a:r>
          </a:p>
          <a:p>
            <a:pPr algn="l" fontAlgn="base"/>
            <a:endParaRPr lang="en-US" sz="1200" b="1" i="0" dirty="0">
              <a:solidFill>
                <a:srgbClr val="333333"/>
              </a:solidFill>
              <a:effectLst/>
              <a:latin typeface="open sans" panose="020B0606030504020204" pitchFamily="34" charset="0"/>
            </a:endParaRPr>
          </a:p>
          <a:p>
            <a:pPr algn="l" fontAlgn="base"/>
            <a:r>
              <a:rPr lang="en-US" sz="1200" b="1" dirty="0">
                <a:solidFill>
                  <a:srgbClr val="333333"/>
                </a:solidFill>
                <a:latin typeface="open sans" panose="020B0606030504020204" pitchFamily="34" charset="0"/>
              </a:rPr>
              <a:t>Roderigo: </a:t>
            </a:r>
            <a:r>
              <a:rPr lang="en-US" sz="1200" b="0" i="0" dirty="0">
                <a:solidFill>
                  <a:srgbClr val="333333"/>
                </a:solidFill>
                <a:effectLst/>
                <a:latin typeface="open sans" panose="020B0606030504020204" pitchFamily="34" charset="0"/>
              </a:rPr>
              <a:t>‘My name is Roderigo.’</a:t>
            </a:r>
          </a:p>
          <a:p>
            <a:pPr algn="l" fontAlgn="base"/>
            <a:endParaRPr lang="en-US" sz="1200" dirty="0">
              <a:solidFill>
                <a:srgbClr val="333333"/>
              </a:solidFill>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Brabantio</a:t>
            </a:r>
            <a:r>
              <a:rPr lang="en-US" sz="1200" b="1" dirty="0">
                <a:solidFill>
                  <a:srgbClr val="333333"/>
                </a:solidFill>
                <a:latin typeface="open sans" panose="020B0606030504020204" pitchFamily="34" charset="0"/>
              </a:rPr>
              <a:t>: </a:t>
            </a:r>
            <a:r>
              <a:rPr lang="en-US" sz="1200" b="0" i="0" dirty="0">
                <a:solidFill>
                  <a:srgbClr val="333333"/>
                </a:solidFill>
                <a:effectLst/>
                <a:latin typeface="open sans" panose="020B0606030504020204" pitchFamily="34" charset="0"/>
              </a:rPr>
              <a:t>‘Not you! I’ve told you not to hang around this house. To be blunt, you’ve heard me say my daughter is not for you. And now, crazed, bloated with food and drink, you’ve come here in your drunkenness to disturb my peace.’</a:t>
            </a:r>
          </a:p>
          <a:p>
            <a:pPr algn="l" fontAlgn="base"/>
            <a:endParaRPr lang="en-US" sz="1200" b="0" i="0" dirty="0">
              <a:solidFill>
                <a:srgbClr val="333333"/>
              </a:solidFill>
              <a:effectLst/>
              <a:latin typeface="open sans" panose="020B0606030504020204" pitchFamily="34" charset="0"/>
            </a:endParaRPr>
          </a:p>
          <a:p>
            <a:pPr algn="l" fontAlgn="base"/>
            <a:endParaRPr lang="en-US" sz="1200" b="0" i="0" dirty="0">
              <a:solidFill>
                <a:srgbClr val="333333"/>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FEFE6BEA-1CB6-1277-D3EB-0FB39D16B79B}"/>
              </a:ext>
            </a:extLst>
          </p:cNvPr>
          <p:cNvSpPr txBox="1"/>
          <p:nvPr/>
        </p:nvSpPr>
        <p:spPr>
          <a:xfrm>
            <a:off x="4447595" y="-207844"/>
            <a:ext cx="3427445" cy="7478970"/>
          </a:xfrm>
          <a:prstGeom prst="rect">
            <a:avLst/>
          </a:prstGeom>
          <a:noFill/>
        </p:spPr>
        <p:txBody>
          <a:bodyPr wrap="square" rtlCol="0">
            <a:spAutoFit/>
          </a:bodyPr>
          <a:lstStyle/>
          <a:p>
            <a:pPr algn="l" fontAlgn="base"/>
            <a:endParaRPr lang="en-US" sz="1200" dirty="0">
              <a:solidFill>
                <a:srgbClr val="333333"/>
              </a:solidFill>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Roderigo: </a:t>
            </a:r>
            <a:r>
              <a:rPr lang="en-US" sz="1200" i="0" dirty="0">
                <a:solidFill>
                  <a:srgbClr val="333333"/>
                </a:solidFill>
                <a:effectLst/>
                <a:latin typeface="open sans" panose="020B0606030504020204" pitchFamily="34" charset="0"/>
              </a:rPr>
              <a:t>But </a:t>
            </a:r>
            <a:r>
              <a:rPr lang="en-US" sz="1200" b="0" i="0" dirty="0">
                <a:solidFill>
                  <a:srgbClr val="333333"/>
                </a:solidFill>
                <a:effectLst/>
                <a:latin typeface="open sans" panose="020B0606030504020204" pitchFamily="34" charset="0"/>
              </a:rPr>
              <a:t>Sir, Sir, Sir.’</a:t>
            </a:r>
          </a:p>
          <a:p>
            <a:pPr algn="l" fontAlgn="base"/>
            <a:endParaRPr lang="en-US" sz="1200" b="0" i="0" dirty="0">
              <a:solidFill>
                <a:srgbClr val="333333"/>
              </a:solidFill>
              <a:effectLst/>
              <a:latin typeface="open sans" panose="020B0606030504020204" pitchFamily="34" charset="0"/>
            </a:endParaRPr>
          </a:p>
          <a:p>
            <a:pPr algn="l" fontAlgn="base"/>
            <a:r>
              <a:rPr lang="en-US" sz="1200" b="1" dirty="0">
                <a:solidFill>
                  <a:srgbClr val="333333"/>
                </a:solidFill>
                <a:latin typeface="open sans" panose="020B0606030504020204" pitchFamily="34" charset="0"/>
              </a:rPr>
              <a:t>Brabantio: </a:t>
            </a:r>
            <a:r>
              <a:rPr lang="en-US" sz="1200" b="0" i="0" dirty="0">
                <a:solidFill>
                  <a:srgbClr val="333333"/>
                </a:solidFill>
                <a:effectLst/>
                <a:latin typeface="open sans" panose="020B0606030504020204" pitchFamily="34" charset="0"/>
              </a:rPr>
              <a:t>‘But I’m telling you that with my determination and my position I have the power to make you regret this.’</a:t>
            </a:r>
          </a:p>
          <a:p>
            <a:pPr algn="l" fontAlgn="base"/>
            <a:endParaRPr lang="en-US" sz="1200" b="0"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Roderigo: </a:t>
            </a:r>
            <a:r>
              <a:rPr lang="en-US" sz="1200" b="0" i="0" dirty="0">
                <a:solidFill>
                  <a:srgbClr val="333333"/>
                </a:solidFill>
                <a:effectLst/>
                <a:latin typeface="open sans" panose="020B0606030504020204" pitchFamily="34" charset="0"/>
              </a:rPr>
              <a:t>‘Calm down, good sir.’</a:t>
            </a:r>
          </a:p>
          <a:p>
            <a:pPr algn="l" fontAlgn="base"/>
            <a:endParaRPr lang="en-US" sz="1200" b="0" i="0" dirty="0">
              <a:solidFill>
                <a:srgbClr val="333333"/>
              </a:solidFill>
              <a:effectLst/>
              <a:latin typeface="open sans" panose="020B0606030504020204" pitchFamily="34" charset="0"/>
            </a:endParaRPr>
          </a:p>
          <a:p>
            <a:pPr algn="l" fontAlgn="base"/>
            <a:r>
              <a:rPr lang="en-US" sz="1200" b="1" dirty="0">
                <a:solidFill>
                  <a:srgbClr val="333333"/>
                </a:solidFill>
                <a:latin typeface="open sans" panose="020B0606030504020204" pitchFamily="34" charset="0"/>
              </a:rPr>
              <a:t>Brabantio: </a:t>
            </a:r>
            <a:r>
              <a:rPr lang="en-US" sz="1200" b="0" i="0" dirty="0">
                <a:solidFill>
                  <a:srgbClr val="333333"/>
                </a:solidFill>
                <a:effectLst/>
                <a:latin typeface="open sans" panose="020B0606030504020204" pitchFamily="34" charset="0"/>
              </a:rPr>
              <a:t>‘What do you mean – robbery? This is Venice. This isn’t a country house!’</a:t>
            </a:r>
          </a:p>
          <a:p>
            <a:pPr algn="l" fontAlgn="base"/>
            <a:endParaRPr lang="en-US" sz="1200" b="0"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Roderigo: </a:t>
            </a:r>
            <a:r>
              <a:rPr lang="en-US" sz="1200" b="0" i="0" dirty="0">
                <a:solidFill>
                  <a:srgbClr val="333333"/>
                </a:solidFill>
                <a:effectLst/>
                <a:latin typeface="open sans" panose="020B0606030504020204" pitchFamily="34" charset="0"/>
              </a:rPr>
              <a:t>‘With respect, I’ve come to you in all honesty…’</a:t>
            </a:r>
          </a:p>
          <a:p>
            <a:pPr algn="l" fontAlgn="base"/>
            <a:endParaRPr lang="en-US" sz="1200" b="1"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Iago: </a:t>
            </a:r>
            <a:r>
              <a:rPr lang="en-US" sz="1200" b="0" i="0" dirty="0">
                <a:solidFill>
                  <a:srgbClr val="333333"/>
                </a:solidFill>
                <a:effectLst/>
                <a:latin typeface="open sans" panose="020B0606030504020204" pitchFamily="34" charset="0"/>
              </a:rPr>
              <a:t>‘By God’s wounds, Sir, you’re a man who wouldn’t serve God even if the devil told you to! You think we’re liars when, actually, we’ve come to do you a </a:t>
            </a:r>
            <a:r>
              <a:rPr lang="en-US" sz="1200" b="0" i="0" dirty="0" err="1">
                <a:solidFill>
                  <a:srgbClr val="333333"/>
                </a:solidFill>
                <a:effectLst/>
                <a:latin typeface="open sans" panose="020B0606030504020204" pitchFamily="34" charset="0"/>
              </a:rPr>
              <a:t>favour</a:t>
            </a:r>
            <a:r>
              <a:rPr lang="en-US" sz="1200" b="0" i="0" dirty="0">
                <a:solidFill>
                  <a:srgbClr val="333333"/>
                </a:solidFill>
                <a:effectLst/>
                <a:latin typeface="open sans" panose="020B0606030504020204" pitchFamily="34" charset="0"/>
              </a:rPr>
              <a:t>. You’d rather have your daughter covered by an African horse. You’d rather have your nephews neigh at you. You want coursers as your cousins and Spanish horses as your family!’</a:t>
            </a:r>
          </a:p>
          <a:p>
            <a:pPr algn="l" fontAlgn="base"/>
            <a:endParaRPr lang="en-US" sz="1200" b="0"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Brabantio: </a:t>
            </a:r>
            <a:r>
              <a:rPr lang="en-US" sz="1200" b="0" i="0" dirty="0">
                <a:solidFill>
                  <a:srgbClr val="333333"/>
                </a:solidFill>
                <a:effectLst/>
                <a:latin typeface="open sans" panose="020B0606030504020204" pitchFamily="34" charset="0"/>
              </a:rPr>
              <a:t>‘What kind of crude wretch are you?’</a:t>
            </a:r>
          </a:p>
          <a:p>
            <a:pPr algn="l" fontAlgn="base"/>
            <a:endParaRPr lang="en-US" sz="1200" b="0"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Iago: </a:t>
            </a:r>
            <a:r>
              <a:rPr lang="en-US" sz="1200" b="0" i="0" dirty="0">
                <a:solidFill>
                  <a:srgbClr val="333333"/>
                </a:solidFill>
                <a:effectLst/>
                <a:latin typeface="open sans" panose="020B0606030504020204" pitchFamily="34" charset="0"/>
              </a:rPr>
              <a:t>‘I am someone who has come to tell you that your daughter and the Moor are at this moment making the beast with two backs.’</a:t>
            </a:r>
          </a:p>
          <a:p>
            <a:pPr algn="l" fontAlgn="base"/>
            <a:endParaRPr lang="en-US" sz="1200" dirty="0">
              <a:solidFill>
                <a:srgbClr val="333333"/>
              </a:solidFill>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Brabantio: </a:t>
            </a:r>
            <a:r>
              <a:rPr lang="en-US" sz="1200" b="0" i="0" dirty="0">
                <a:solidFill>
                  <a:srgbClr val="333333"/>
                </a:solidFill>
                <a:effectLst/>
                <a:latin typeface="open sans" panose="020B0606030504020204" pitchFamily="34" charset="0"/>
              </a:rPr>
              <a:t>‘You’re a villain!’</a:t>
            </a:r>
          </a:p>
          <a:p>
            <a:pPr algn="l" fontAlgn="base"/>
            <a:endParaRPr lang="en-US" sz="1200" b="1" i="0" dirty="0">
              <a:solidFill>
                <a:srgbClr val="333333"/>
              </a:solidFill>
              <a:effectLst/>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Iago: </a:t>
            </a:r>
            <a:r>
              <a:rPr lang="en-US" sz="1200" b="0" i="0" dirty="0">
                <a:solidFill>
                  <a:srgbClr val="333333"/>
                </a:solidFill>
                <a:effectLst/>
                <a:latin typeface="open sans" panose="020B0606030504020204" pitchFamily="34" charset="0"/>
              </a:rPr>
              <a:t>And you’re a senator.’</a:t>
            </a:r>
          </a:p>
          <a:p>
            <a:pPr algn="l" fontAlgn="base"/>
            <a:endParaRPr lang="en-US" sz="1200" b="0" i="0" dirty="0">
              <a:solidFill>
                <a:srgbClr val="333333"/>
              </a:solidFill>
              <a:effectLst/>
              <a:latin typeface="open sans" panose="020B0606030504020204" pitchFamily="34" charset="0"/>
            </a:endParaRPr>
          </a:p>
          <a:p>
            <a:pPr algn="l" fontAlgn="base"/>
            <a:r>
              <a:rPr lang="en-US" sz="1200" b="1" dirty="0">
                <a:solidFill>
                  <a:srgbClr val="333333"/>
                </a:solidFill>
                <a:latin typeface="open sans" panose="020B0606030504020204" pitchFamily="34" charset="0"/>
              </a:rPr>
              <a:t>Roderigo: </a:t>
            </a:r>
            <a:r>
              <a:rPr lang="en-US" sz="1200" b="0" i="0" dirty="0">
                <a:solidFill>
                  <a:srgbClr val="333333"/>
                </a:solidFill>
                <a:effectLst/>
                <a:latin typeface="open sans" panose="020B0606030504020204" pitchFamily="34" charset="0"/>
              </a:rPr>
              <a:t>‘I know you, Roderigo. You’ll answer for this!</a:t>
            </a:r>
          </a:p>
          <a:p>
            <a:pPr algn="l" fontAlgn="base"/>
            <a:endParaRPr lang="en-US" sz="1200" b="0" i="0" dirty="0">
              <a:solidFill>
                <a:srgbClr val="333333"/>
              </a:solidFill>
              <a:effectLst/>
              <a:latin typeface="open sans" panose="020B0606030504020204" pitchFamily="34" charset="0"/>
            </a:endParaRPr>
          </a:p>
        </p:txBody>
      </p:sp>
      <p:sp>
        <p:nvSpPr>
          <p:cNvPr id="5" name="TextBox 4">
            <a:extLst>
              <a:ext uri="{FF2B5EF4-FFF2-40B4-BE49-F238E27FC236}">
                <a16:creationId xmlns:a16="http://schemas.microsoft.com/office/drawing/2014/main" id="{B4854CEA-B23E-43E9-E58B-FE1997AEC04A}"/>
              </a:ext>
            </a:extLst>
          </p:cNvPr>
          <p:cNvSpPr txBox="1"/>
          <p:nvPr/>
        </p:nvSpPr>
        <p:spPr>
          <a:xfrm>
            <a:off x="7903033" y="36244"/>
            <a:ext cx="4282751" cy="6740307"/>
          </a:xfrm>
          <a:prstGeom prst="rect">
            <a:avLst/>
          </a:prstGeom>
          <a:noFill/>
        </p:spPr>
        <p:txBody>
          <a:bodyPr wrap="square" rtlCol="0">
            <a:spAutoFit/>
          </a:bodyPr>
          <a:lstStyle/>
          <a:p>
            <a:pPr algn="l" fontAlgn="base"/>
            <a:r>
              <a:rPr lang="en-US" sz="1200" b="1" i="0" dirty="0">
                <a:solidFill>
                  <a:srgbClr val="333333"/>
                </a:solidFill>
                <a:effectLst/>
                <a:latin typeface="open sans" panose="020B0606030504020204" pitchFamily="34" charset="0"/>
              </a:rPr>
              <a:t>Roderigo: </a:t>
            </a:r>
            <a:r>
              <a:rPr lang="en-US" sz="1200" b="0" i="0" dirty="0">
                <a:solidFill>
                  <a:srgbClr val="333333"/>
                </a:solidFill>
                <a:effectLst/>
                <a:latin typeface="open sans" panose="020B0606030504020204" pitchFamily="34" charset="0"/>
              </a:rPr>
              <a:t>Sir, ‘I’ll answer for anything. But I beg you, if this is something you want and have given your consent to, as I almost believe you have, – your beautiful daughter, taken at this late hour by a common gondolier to the disgusting embrace of a lecherous Moor – if you know about it and you’ve agreed to it, then we’ve done you a bold and unforgivable wrong. </a:t>
            </a:r>
          </a:p>
          <a:p>
            <a:pPr algn="l" fontAlgn="base"/>
            <a:endParaRPr lang="en-US" sz="1200" dirty="0">
              <a:solidFill>
                <a:srgbClr val="333333"/>
              </a:solidFill>
              <a:latin typeface="open sans" panose="020B0606030504020204" pitchFamily="34" charset="0"/>
            </a:endParaRPr>
          </a:p>
          <a:p>
            <a:pPr algn="l" fontAlgn="base"/>
            <a:r>
              <a:rPr lang="en-US" sz="1200" b="0" i="0" dirty="0">
                <a:solidFill>
                  <a:srgbClr val="333333"/>
                </a:solidFill>
                <a:effectLst/>
                <a:latin typeface="open sans" panose="020B0606030504020204" pitchFamily="34" charset="0"/>
              </a:rPr>
              <a:t>But if you don’t know about it, I think you’ve done us a wrong. Don’t think that I’m the kind of person who would play games with a man like you. I insist, your daughter – if you haven’t given her permission – has seriously rebelled. She’s given her allegiance, her beauty, her intelligence and her fortune away in the most unintelligible way. Go and see. If she’s in her room, or anywhere in your house use all your power against me for deluding you.’</a:t>
            </a:r>
          </a:p>
          <a:p>
            <a:pPr algn="l" fontAlgn="base"/>
            <a:endParaRPr lang="en-US" sz="1200" dirty="0">
              <a:solidFill>
                <a:srgbClr val="333333"/>
              </a:solidFill>
              <a:latin typeface="open sans" panose="020B0606030504020204" pitchFamily="34" charset="0"/>
            </a:endParaRPr>
          </a:p>
          <a:p>
            <a:pPr algn="l" fontAlgn="base"/>
            <a:r>
              <a:rPr lang="en-US" sz="1200" b="1" i="0" dirty="0">
                <a:solidFill>
                  <a:srgbClr val="333333"/>
                </a:solidFill>
                <a:effectLst/>
                <a:latin typeface="open sans" panose="020B0606030504020204" pitchFamily="34" charset="0"/>
              </a:rPr>
              <a:t>Brabantio: </a:t>
            </a:r>
            <a:r>
              <a:rPr lang="en-US" sz="1200" b="0" i="0" dirty="0">
                <a:solidFill>
                  <a:srgbClr val="333333"/>
                </a:solidFill>
                <a:effectLst/>
                <a:latin typeface="open sans" panose="020B0606030504020204" pitchFamily="34" charset="0"/>
              </a:rPr>
              <a:t>‘Light the lamps! Give me a candle, wake my people up! This is like the dream I had. I know it’s true. Light, I say, Light!’</a:t>
            </a:r>
          </a:p>
          <a:p>
            <a:pPr algn="l" fontAlgn="base"/>
            <a:endParaRPr lang="en-US" sz="1200" dirty="0">
              <a:solidFill>
                <a:srgbClr val="333333"/>
              </a:solidFill>
              <a:latin typeface="open sans" panose="020B0606030504020204" pitchFamily="34" charset="0"/>
            </a:endParaRPr>
          </a:p>
          <a:p>
            <a:pPr algn="l" fontAlgn="base"/>
            <a:r>
              <a:rPr lang="en-US" sz="1200" b="1" dirty="0">
                <a:solidFill>
                  <a:srgbClr val="333333"/>
                </a:solidFill>
                <a:latin typeface="open sans" panose="020B0606030504020204" pitchFamily="34" charset="0"/>
              </a:rPr>
              <a:t>Iago: </a:t>
            </a:r>
            <a:r>
              <a:rPr lang="en-US" sz="1200" b="0" i="0" dirty="0">
                <a:solidFill>
                  <a:srgbClr val="333333"/>
                </a:solidFill>
                <a:effectLst/>
                <a:latin typeface="open sans" panose="020B0606030504020204" pitchFamily="34" charset="0"/>
              </a:rPr>
              <a:t>I must go. It would be unwise, considering my position, to be turned over to the Moor, and I know that if I stay I will be, because the senate can’t do anything to him, however much this may annoy and inconvenience him. That’s because he’s about to be sent to the Cyprus wars that they’re planning right now.</a:t>
            </a:r>
          </a:p>
          <a:p>
            <a:pPr algn="l" fontAlgn="base"/>
            <a:endParaRPr lang="en-US" sz="1200" dirty="0">
              <a:solidFill>
                <a:srgbClr val="333333"/>
              </a:solidFill>
              <a:latin typeface="open sans" panose="020B0606030504020204" pitchFamily="34" charset="0"/>
            </a:endParaRPr>
          </a:p>
          <a:p>
            <a:pPr algn="l" fontAlgn="base"/>
            <a:r>
              <a:rPr lang="en-US" sz="1200" b="0" i="0" dirty="0">
                <a:solidFill>
                  <a:srgbClr val="333333"/>
                </a:solidFill>
                <a:effectLst/>
                <a:latin typeface="open sans" panose="020B0606030504020204" pitchFamily="34" charset="0"/>
              </a:rPr>
              <a:t>They hate to have to use him but there’s no-one else of his ability to lead their business. So, although I hate him as much as I hate all the torments of hell I have to make a </a:t>
            </a:r>
            <a:r>
              <a:rPr lang="en-US" sz="1200" b="0" i="0" dirty="0" err="1">
                <a:solidFill>
                  <a:srgbClr val="333333"/>
                </a:solidFill>
                <a:effectLst/>
                <a:latin typeface="open sans" panose="020B0606030504020204" pitchFamily="34" charset="0"/>
              </a:rPr>
              <a:t>pretence</a:t>
            </a:r>
            <a:r>
              <a:rPr lang="en-US" sz="1200" b="0" i="0" dirty="0">
                <a:solidFill>
                  <a:srgbClr val="333333"/>
                </a:solidFill>
                <a:effectLst/>
                <a:latin typeface="open sans" panose="020B0606030504020204" pitchFamily="34" charset="0"/>
              </a:rPr>
              <a:t> of love. But it’s only a </a:t>
            </a:r>
            <a:r>
              <a:rPr lang="en-US" sz="1200" b="0" i="0" dirty="0" err="1">
                <a:solidFill>
                  <a:srgbClr val="333333"/>
                </a:solidFill>
                <a:effectLst/>
                <a:latin typeface="open sans" panose="020B0606030504020204" pitchFamily="34" charset="0"/>
              </a:rPr>
              <a:t>pretence</a:t>
            </a:r>
            <a:r>
              <a:rPr lang="en-US" sz="1200" b="0" i="0" dirty="0">
                <a:solidFill>
                  <a:srgbClr val="333333"/>
                </a:solidFill>
                <a:effectLst/>
                <a:latin typeface="open sans" panose="020B0606030504020204" pitchFamily="34" charset="0"/>
              </a:rPr>
              <a:t>. </a:t>
            </a:r>
          </a:p>
          <a:p>
            <a:pPr algn="l" fontAlgn="base"/>
            <a:endParaRPr lang="en-US" sz="1200" dirty="0">
              <a:solidFill>
                <a:srgbClr val="333333"/>
              </a:solidFill>
              <a:latin typeface="open sans" panose="020B0606030504020204" pitchFamily="34" charset="0"/>
            </a:endParaRPr>
          </a:p>
          <a:p>
            <a:pPr algn="l" fontAlgn="base"/>
            <a:r>
              <a:rPr lang="en-US" sz="1200" b="0" i="0" dirty="0">
                <a:solidFill>
                  <a:srgbClr val="333333"/>
                </a:solidFill>
                <a:effectLst/>
                <a:latin typeface="open sans" panose="020B0606030504020204" pitchFamily="34" charset="0"/>
              </a:rPr>
              <a:t>To be sure of finding him, lead them to the </a:t>
            </a:r>
            <a:r>
              <a:rPr lang="en-US" sz="1200" b="0" i="0" dirty="0" err="1">
                <a:solidFill>
                  <a:srgbClr val="333333"/>
                </a:solidFill>
                <a:effectLst/>
                <a:latin typeface="open sans" panose="020B0606030504020204" pitchFamily="34" charset="0"/>
              </a:rPr>
              <a:t>Sagitarry</a:t>
            </a:r>
            <a:r>
              <a:rPr lang="en-US" sz="1200" b="0" i="0" dirty="0">
                <a:solidFill>
                  <a:srgbClr val="333333"/>
                </a:solidFill>
                <a:effectLst/>
                <a:latin typeface="open sans" panose="020B0606030504020204" pitchFamily="34" charset="0"/>
              </a:rPr>
              <a:t> Inn</a:t>
            </a:r>
            <a:br>
              <a:rPr lang="en-US" sz="1200" dirty="0"/>
            </a:br>
            <a:r>
              <a:rPr lang="en-US" sz="1200" b="0" i="0" dirty="0">
                <a:solidFill>
                  <a:srgbClr val="333333"/>
                </a:solidFill>
                <a:effectLst/>
                <a:latin typeface="open sans" panose="020B0606030504020204" pitchFamily="34" charset="0"/>
              </a:rPr>
              <a:t>and I’ll be there with him. So, Goodbye Roderigo and see you very soon.’</a:t>
            </a:r>
            <a:endParaRPr lang="en-US" sz="1200" b="1" i="0" dirty="0">
              <a:solidFill>
                <a:srgbClr val="333333"/>
              </a:solidFill>
              <a:effectLst/>
              <a:latin typeface="open sans" panose="020B0606030504020204" pitchFamily="34" charset="0"/>
            </a:endParaRPr>
          </a:p>
        </p:txBody>
      </p:sp>
      <p:cxnSp>
        <p:nvCxnSpPr>
          <p:cNvPr id="7" name="Straight Connector 6">
            <a:extLst>
              <a:ext uri="{FF2B5EF4-FFF2-40B4-BE49-F238E27FC236}">
                <a16:creationId xmlns:a16="http://schemas.microsoft.com/office/drawing/2014/main" id="{95A0A3FC-FE4C-0E62-F78F-55E59361CC26}"/>
              </a:ext>
            </a:extLst>
          </p:cNvPr>
          <p:cNvCxnSpPr/>
          <p:nvPr/>
        </p:nvCxnSpPr>
        <p:spPr>
          <a:xfrm>
            <a:off x="4447595"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35DB84B-8EDB-1A9A-55F5-9FA447435CB7}"/>
              </a:ext>
            </a:extLst>
          </p:cNvPr>
          <p:cNvCxnSpPr/>
          <p:nvPr/>
        </p:nvCxnSpPr>
        <p:spPr>
          <a:xfrm>
            <a:off x="7921703" y="3104"/>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51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BBD12-4153-B0FA-A0E6-497FCA23DB0D}"/>
              </a:ext>
            </a:extLst>
          </p:cNvPr>
          <p:cNvPicPr>
            <a:picLocks noChangeAspect="1"/>
          </p:cNvPicPr>
          <p:nvPr/>
        </p:nvPicPr>
        <p:blipFill>
          <a:blip r:embed="rId2"/>
          <a:stretch>
            <a:fillRect/>
          </a:stretch>
        </p:blipFill>
        <p:spPr>
          <a:xfrm>
            <a:off x="1718819" y="188536"/>
            <a:ext cx="8521831" cy="4793530"/>
          </a:xfrm>
          <a:prstGeom prst="rect">
            <a:avLst/>
          </a:prstGeom>
        </p:spPr>
      </p:pic>
      <p:sp>
        <p:nvSpPr>
          <p:cNvPr id="4" name="Rectangle 3">
            <a:extLst>
              <a:ext uri="{FF2B5EF4-FFF2-40B4-BE49-F238E27FC236}">
                <a16:creationId xmlns:a16="http://schemas.microsoft.com/office/drawing/2014/main" id="{8C8DAA11-CE7F-A334-1F5D-257E18AFCCE6}"/>
              </a:ext>
            </a:extLst>
          </p:cNvPr>
          <p:cNvSpPr/>
          <p:nvPr/>
        </p:nvSpPr>
        <p:spPr>
          <a:xfrm>
            <a:off x="696744" y="5103674"/>
            <a:ext cx="11011348" cy="1754326"/>
          </a:xfrm>
          <a:prstGeom prst="rect">
            <a:avLst/>
          </a:prstGeom>
          <a:noFill/>
        </p:spPr>
        <p:txBody>
          <a:bodyPr wrap="square" lIns="91440" tIns="45720" rIns="91440" bIns="45720">
            <a:spAutoFit/>
          </a:bodyPr>
          <a:lstStyle/>
          <a:p>
            <a:pPr algn="ctr"/>
            <a:r>
              <a:rPr lang="en-US" sz="5400" b="0" i="1" cap="none" spc="0" dirty="0">
                <a:ln w="0"/>
                <a:solidFill>
                  <a:schemeClr val="tx1"/>
                </a:solidFill>
                <a:effectLst>
                  <a:outerShdw blurRad="38100" dist="19050" dir="2700000" algn="tl" rotWithShape="0">
                    <a:schemeClr val="dk1">
                      <a:alpha val="40000"/>
                    </a:schemeClr>
                  </a:outerShdw>
                </a:effectLst>
              </a:rPr>
              <a:t>What kinds of things would we expect to see in Act 1?</a:t>
            </a:r>
          </a:p>
        </p:txBody>
      </p:sp>
      <p:sp>
        <p:nvSpPr>
          <p:cNvPr id="5" name="Rectangle 4">
            <a:extLst>
              <a:ext uri="{FF2B5EF4-FFF2-40B4-BE49-F238E27FC236}">
                <a16:creationId xmlns:a16="http://schemas.microsoft.com/office/drawing/2014/main" id="{1EBC575F-AEE9-E0C6-4286-10E86AC510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101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3266</TotalTime>
  <Words>1781</Words>
  <Application>Microsoft Office PowerPoint</Application>
  <PresentationFormat>Widescreen</PresentationFormat>
  <Paragraphs>200</Paragraphs>
  <Slides>12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Berlin Sans FB</vt:lpstr>
      <vt:lpstr>open sans</vt:lpstr>
      <vt:lpstr>Office Theme</vt:lpstr>
      <vt:lpstr>What’s going on in the middle of Act 1 Scene 1?</vt:lpstr>
      <vt:lpstr>Quick quiz </vt:lpstr>
      <vt:lpstr>Quick quiz </vt:lpstr>
      <vt:lpstr>What’s the situation?</vt:lpstr>
      <vt:lpstr>PowerPoint Presentation</vt:lpstr>
      <vt:lpstr>PowerPoint Presentation</vt:lpstr>
      <vt:lpstr>PowerPoint Presentation</vt:lpstr>
      <vt:lpstr>PowerPoint Presentation</vt:lpstr>
      <vt:lpstr>PowerPoint Presentation</vt:lpstr>
      <vt:lpstr>Quick quiz </vt:lpstr>
      <vt:lpstr>Quick quiz </vt:lpstr>
      <vt:lpstr>What’s going on in the middle of Act 1 Scene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still study William Shakespeare?</dc:title>
  <dc:creator>Andy Roberts</dc:creator>
  <cp:lastModifiedBy>Andy Roberts</cp:lastModifiedBy>
  <cp:revision>67</cp:revision>
  <cp:lastPrinted>2022-09-07T20:05:30Z</cp:lastPrinted>
  <dcterms:created xsi:type="dcterms:W3CDTF">2022-09-01T20:12:44Z</dcterms:created>
  <dcterms:modified xsi:type="dcterms:W3CDTF">2022-09-11T13:22:50Z</dcterms:modified>
</cp:coreProperties>
</file>