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97" r:id="rId3"/>
    <p:sldId id="298" r:id="rId4"/>
    <p:sldId id="278" r:id="rId5"/>
    <p:sldId id="301" r:id="rId6"/>
    <p:sldId id="288" r:id="rId7"/>
    <p:sldId id="283" r:id="rId8"/>
    <p:sldId id="291" r:id="rId9"/>
    <p:sldId id="290" r:id="rId10"/>
    <p:sldId id="302" r:id="rId11"/>
    <p:sldId id="299" r:id="rId12"/>
    <p:sldId id="293" r:id="rId13"/>
    <p:sldId id="294" r:id="rId14"/>
    <p:sldId id="300" r:id="rId15"/>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showGuides="1">
      <p:cViewPr>
        <p:scale>
          <a:sx n="73" d="100"/>
          <a:sy n="73" d="100"/>
        </p:scale>
        <p:origin x="1114" y="269"/>
      </p:cViewPr>
      <p:guideLst>
        <p:guide orient="horz" pos="2137"/>
        <p:guide pos="3840"/>
      </p:guideLst>
    </p:cSldViewPr>
  </p:slideViewPr>
  <p:notesTextViewPr>
    <p:cViewPr>
      <p:scale>
        <a:sx n="1" d="1"/>
        <a:sy n="1" d="1"/>
      </p:scale>
      <p:origin x="0" y="0"/>
    </p:cViewPr>
  </p:notesTextViewPr>
  <p:sorterViewPr>
    <p:cViewPr>
      <p:scale>
        <a:sx n="100" d="100"/>
        <a:sy n="100" d="100"/>
      </p:scale>
      <p:origin x="0" y="-6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3AFB-D941-2EFE-7929-E0CB686206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A3E7A6-C09B-5797-F946-4E63D2982F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EC5DD8-004D-A0B7-3A8D-E570153DD273}"/>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21BCDB2C-E8B7-51A8-533D-8EC486FA06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E9F714-52BB-ED9A-94F0-24E11F05D070}"/>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83905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24E5-A06E-8C9F-FCE0-432FD43EF1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36C56D-814A-8ED6-EDFF-3A36470110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185B05-1C6F-E373-5492-E698CED236F8}"/>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436F0D9E-FF26-117F-E675-65435CF555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F77BF-6AE0-C9FD-2748-DE4D288C53C7}"/>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40755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109BB-0C03-FCE7-FEF9-CCED4696A9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E98BB0-3EAE-FD33-5081-092B2F0387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600455-827F-8B16-C40C-CECCE8195DBD}"/>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40B6AF96-DB03-87EA-9B4A-97FF81FFE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56687E-3264-FA2A-7E4F-1A57DE0E8112}"/>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28530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2906-279E-4BCF-086F-BA861A114A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2BC3D9-1A9C-B8C2-517C-3576B27F2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027D64-71BD-F584-A422-61E4D883C882}"/>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818F3D5A-2F9A-6BBC-5CA4-1F7D14B62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9974A-6B61-0D80-6672-985CFA81DB3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28127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4DAA-A610-58E5-6585-F14D265CA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3900E0-0243-024B-4A44-B7144DE9E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E61CA-DB29-4AC4-3550-4D4E05E4C1EC}"/>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5CD74F13-437D-70EA-CEF2-172F75FEE2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F8695D-8DEE-07B7-420E-FCAE5AF4646E}"/>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91381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401A-D3E8-35F8-A0BC-692642ED90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D519BF-754D-B16B-518D-38A949D6B9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E35114-B9AB-52EE-73A7-C99D1D8D7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5027B9-44E9-93C2-E7DD-A4CF28416108}"/>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6" name="Footer Placeholder 5">
            <a:extLst>
              <a:ext uri="{FF2B5EF4-FFF2-40B4-BE49-F238E27FC236}">
                <a16:creationId xmlns:a16="http://schemas.microsoft.com/office/drawing/2014/main" id="{82600700-33CD-B1A1-E69D-4E9A088BB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365AB8-57AB-E214-446E-27071F9BB39E}"/>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0315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3CB1-A59A-44BA-5FA7-67B9514705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D9C0FA-8EC1-982C-D3A0-F1476AB08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55414B-07A9-D66B-222A-418816B5F0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D87176-6932-19E4-0B6F-9C2DB1DE1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C1C56-5C87-3F26-0A72-18981A994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7BCA99-CC0E-D18D-A657-779809E24152}"/>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8" name="Footer Placeholder 7">
            <a:extLst>
              <a:ext uri="{FF2B5EF4-FFF2-40B4-BE49-F238E27FC236}">
                <a16:creationId xmlns:a16="http://schemas.microsoft.com/office/drawing/2014/main" id="{AEEE746A-9D54-BEEF-6CF8-112A6198CC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FC101D-9DE0-FB1F-A8F5-241879F7DADB}"/>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34243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D751-B8A2-CC0F-EECC-E4F04D3F2D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9A94DB-844C-B714-0E45-3A7B17A62322}"/>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4" name="Footer Placeholder 3">
            <a:extLst>
              <a:ext uri="{FF2B5EF4-FFF2-40B4-BE49-F238E27FC236}">
                <a16:creationId xmlns:a16="http://schemas.microsoft.com/office/drawing/2014/main" id="{1956C63A-8BC1-418A-7CFD-ED7167FF5C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45AF0D-B369-A12F-7214-2CFD92AD674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55922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C202EC-0EB7-32D8-243E-5B8CB886B899}"/>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3" name="Footer Placeholder 2">
            <a:extLst>
              <a:ext uri="{FF2B5EF4-FFF2-40B4-BE49-F238E27FC236}">
                <a16:creationId xmlns:a16="http://schemas.microsoft.com/office/drawing/2014/main" id="{D7998FD4-498B-076E-3C8C-B02B24FDD3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1BC5BF-DD9C-0430-879C-6BB9A99957A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10211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FDE6-42C6-19CB-AB4B-8606ECD51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2FBC1B-FF32-F05A-3565-DE4573BAB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2080E0-764B-B4AE-FC04-C222E977A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DE13C-9350-51B4-2D37-C30EA4C19529}"/>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6" name="Footer Placeholder 5">
            <a:extLst>
              <a:ext uri="{FF2B5EF4-FFF2-40B4-BE49-F238E27FC236}">
                <a16:creationId xmlns:a16="http://schemas.microsoft.com/office/drawing/2014/main" id="{C974FD5E-1314-E8EC-6966-690844B512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CB8975-DBA1-B28B-79B7-6137105B7EF0}"/>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92575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A1F1-495D-CEFA-BFAD-285ABB2F8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61119D-4823-FFB0-3721-01C6E6740C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7465DE-341F-3683-183B-A9D81FB4E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C354F-945D-F1AF-35B1-938A1D1C5DB0}"/>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6" name="Footer Placeholder 5">
            <a:extLst>
              <a:ext uri="{FF2B5EF4-FFF2-40B4-BE49-F238E27FC236}">
                <a16:creationId xmlns:a16="http://schemas.microsoft.com/office/drawing/2014/main" id="{9B40181C-BEDC-F80A-7131-423FB7D108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A7CD5-C914-26C7-AF7F-32B39BB589BD}"/>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398818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B45154-8AA3-9438-5AB0-C85752D7D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E6DF9E-049D-112F-75D8-398B1EA02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1D9F3C-A0F5-0797-C81A-761F268AB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5F775FB5-2EBF-B3D1-F583-62BB2E0A5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4C3605-A070-9C84-9825-E83DDFFA7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A2FEF-8B1A-4069-ADD8-D2E4FCAB96A6}" type="slidenum">
              <a:rPr lang="en-GB" smtClean="0"/>
              <a:t>‹#›</a:t>
            </a:fld>
            <a:endParaRPr lang="en-GB"/>
          </a:p>
        </p:txBody>
      </p:sp>
    </p:spTree>
    <p:extLst>
      <p:ext uri="{BB962C8B-B14F-4D97-AF65-F5344CB8AC3E}">
        <p14:creationId xmlns:p14="http://schemas.microsoft.com/office/powerpoint/2010/main" val="417527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bejl0AJP0d8?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CgoSS6Zl_ac?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6365CC-30EA-C502-AE2D-4DFF7ED6516E}"/>
              </a:ext>
            </a:extLst>
          </p:cNvPr>
          <p:cNvPicPr>
            <a:picLocks noChangeAspect="1"/>
          </p:cNvPicPr>
          <p:nvPr/>
        </p:nvPicPr>
        <p:blipFill>
          <a:blip r:embed="rId2"/>
          <a:stretch>
            <a:fillRect/>
          </a:stretch>
        </p:blipFill>
        <p:spPr>
          <a:xfrm>
            <a:off x="4334281" y="289355"/>
            <a:ext cx="6602540" cy="6206266"/>
          </a:xfrm>
          <a:prstGeom prst="rect">
            <a:avLst/>
          </a:prstGeom>
        </p:spPr>
      </p:pic>
      <p:pic>
        <p:nvPicPr>
          <p:cNvPr id="3" name="Picture 2">
            <a:extLst>
              <a:ext uri="{FF2B5EF4-FFF2-40B4-BE49-F238E27FC236}">
                <a16:creationId xmlns:a16="http://schemas.microsoft.com/office/drawing/2014/main" id="{BB238CAA-10A2-01E2-4744-C0970F977C41}"/>
              </a:ext>
            </a:extLst>
          </p:cNvPr>
          <p:cNvPicPr>
            <a:picLocks noChangeAspect="1"/>
          </p:cNvPicPr>
          <p:nvPr/>
        </p:nvPicPr>
        <p:blipFill rotWithShape="1">
          <a:blip r:embed="rId3"/>
          <a:srcRect b="9204"/>
          <a:stretch/>
        </p:blipFill>
        <p:spPr>
          <a:xfrm>
            <a:off x="413996" y="204569"/>
            <a:ext cx="3187622" cy="2432170"/>
          </a:xfrm>
          <a:prstGeom prst="rect">
            <a:avLst/>
          </a:prstGeom>
        </p:spPr>
      </p:pic>
      <p:sp>
        <p:nvSpPr>
          <p:cNvPr id="6" name="Rectangle 5">
            <a:extLst>
              <a:ext uri="{FF2B5EF4-FFF2-40B4-BE49-F238E27FC236}">
                <a16:creationId xmlns:a16="http://schemas.microsoft.com/office/drawing/2014/main" id="{7D393FF0-8AC6-0609-5C9E-508B7F517EB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5997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Othello by William Shakespeare | Act 1, Scene 2">
            <a:hlinkClick r:id="" action="ppaction://media"/>
            <a:extLst>
              <a:ext uri="{FF2B5EF4-FFF2-40B4-BE49-F238E27FC236}">
                <a16:creationId xmlns:a16="http://schemas.microsoft.com/office/drawing/2014/main" id="{55B3F800-969A-7DA5-070A-6A79362D4F55}"/>
              </a:ext>
            </a:extLst>
          </p:cNvPr>
          <p:cNvPicPr>
            <a:picLocks noRot="1" noChangeAspect="1"/>
          </p:cNvPicPr>
          <p:nvPr>
            <a:videoFile r:link="rId1"/>
          </p:nvPr>
        </p:nvPicPr>
        <p:blipFill>
          <a:blip r:embed="rId3"/>
          <a:stretch>
            <a:fillRect/>
          </a:stretch>
        </p:blipFill>
        <p:spPr>
          <a:xfrm>
            <a:off x="891984" y="442013"/>
            <a:ext cx="10490719" cy="5927256"/>
          </a:xfrm>
          <a:prstGeom prst="rect">
            <a:avLst/>
          </a:prstGeom>
        </p:spPr>
      </p:pic>
      <p:sp>
        <p:nvSpPr>
          <p:cNvPr id="3" name="Rectangle 2">
            <a:extLst>
              <a:ext uri="{FF2B5EF4-FFF2-40B4-BE49-F238E27FC236}">
                <a16:creationId xmlns:a16="http://schemas.microsoft.com/office/drawing/2014/main" id="{459A0059-329B-1CC0-8388-1B8D892D11B2}"/>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550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8BBD12-4153-B0FA-A0E6-497FCA23DB0D}"/>
              </a:ext>
            </a:extLst>
          </p:cNvPr>
          <p:cNvPicPr>
            <a:picLocks noChangeAspect="1"/>
          </p:cNvPicPr>
          <p:nvPr/>
        </p:nvPicPr>
        <p:blipFill>
          <a:blip r:embed="rId2"/>
          <a:stretch>
            <a:fillRect/>
          </a:stretch>
        </p:blipFill>
        <p:spPr>
          <a:xfrm>
            <a:off x="1718819" y="188536"/>
            <a:ext cx="8521831" cy="4793530"/>
          </a:xfrm>
          <a:prstGeom prst="rect">
            <a:avLst/>
          </a:prstGeom>
          <a:ln>
            <a:solidFill>
              <a:schemeClr val="tx1"/>
            </a:solidFill>
          </a:ln>
        </p:spPr>
      </p:pic>
      <p:sp>
        <p:nvSpPr>
          <p:cNvPr id="2" name="Arrow: Bent 1">
            <a:extLst>
              <a:ext uri="{FF2B5EF4-FFF2-40B4-BE49-F238E27FC236}">
                <a16:creationId xmlns:a16="http://schemas.microsoft.com/office/drawing/2014/main" id="{AE7F9D05-8888-F5C7-57AE-CFD97B276ADC}"/>
              </a:ext>
            </a:extLst>
          </p:cNvPr>
          <p:cNvSpPr/>
          <p:nvPr/>
        </p:nvSpPr>
        <p:spPr>
          <a:xfrm rot="10800000" flipH="1">
            <a:off x="1951350" y="4179634"/>
            <a:ext cx="821094" cy="124145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a:extLst>
              <a:ext uri="{FF2B5EF4-FFF2-40B4-BE49-F238E27FC236}">
                <a16:creationId xmlns:a16="http://schemas.microsoft.com/office/drawing/2014/main" id="{2375F0A2-03D8-FBD7-00E4-480EB6C0A7F7}"/>
              </a:ext>
            </a:extLst>
          </p:cNvPr>
          <p:cNvSpPr/>
          <p:nvPr/>
        </p:nvSpPr>
        <p:spPr>
          <a:xfrm>
            <a:off x="2772444" y="4924949"/>
            <a:ext cx="8024953" cy="477054"/>
          </a:xfrm>
          <a:prstGeom prst="rect">
            <a:avLst/>
          </a:prstGeom>
          <a:noFill/>
        </p:spPr>
        <p:txBody>
          <a:bodyPr wrap="none" lIns="91440" tIns="45720" rIns="91440" bIns="45720">
            <a:spAutoFit/>
          </a:bodyPr>
          <a:lstStyle/>
          <a:p>
            <a:pPr algn="ctr"/>
            <a:r>
              <a:rPr lang="en-US" sz="2500" dirty="0">
                <a:ln w="0"/>
                <a:effectLst>
                  <a:outerShdw blurRad="38100" dist="19050" dir="2700000" algn="tl" rotWithShape="0">
                    <a:schemeClr val="dk1">
                      <a:alpha val="40000"/>
                    </a:schemeClr>
                  </a:outerShdw>
                </a:effectLst>
              </a:rPr>
              <a:t>Iago features heavily in the play’s exposition. For example…</a:t>
            </a:r>
            <a:endParaRPr lang="en-US" sz="2500" b="0" cap="none" spc="0" dirty="0">
              <a:ln w="0"/>
              <a:solidFill>
                <a:schemeClr val="tx1"/>
              </a:solidFill>
              <a:effectLst>
                <a:outerShdw blurRad="38100" dist="19050" dir="2700000" algn="tl" rotWithShape="0">
                  <a:schemeClr val="dk1">
                    <a:alpha val="40000"/>
                  </a:schemeClr>
                </a:outerShdw>
              </a:effectLst>
            </a:endParaRPr>
          </a:p>
        </p:txBody>
      </p:sp>
      <p:sp>
        <p:nvSpPr>
          <p:cNvPr id="7" name="Arrow: Bent 6">
            <a:extLst>
              <a:ext uri="{FF2B5EF4-FFF2-40B4-BE49-F238E27FC236}">
                <a16:creationId xmlns:a16="http://schemas.microsoft.com/office/drawing/2014/main" id="{948736A8-F203-D451-D2D1-E3C504313475}"/>
              </a:ext>
            </a:extLst>
          </p:cNvPr>
          <p:cNvSpPr/>
          <p:nvPr/>
        </p:nvSpPr>
        <p:spPr>
          <a:xfrm rot="10800000" flipH="1" flipV="1">
            <a:off x="1366027" y="3506801"/>
            <a:ext cx="556747" cy="221772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a:extLst>
              <a:ext uri="{FF2B5EF4-FFF2-40B4-BE49-F238E27FC236}">
                <a16:creationId xmlns:a16="http://schemas.microsoft.com/office/drawing/2014/main" id="{9037FA4C-BADA-6432-2584-6B30F1F77EDA}"/>
              </a:ext>
            </a:extLst>
          </p:cNvPr>
          <p:cNvSpPr/>
          <p:nvPr/>
        </p:nvSpPr>
        <p:spPr>
          <a:xfrm>
            <a:off x="1213625" y="5670264"/>
            <a:ext cx="10304424" cy="477054"/>
          </a:xfrm>
          <a:prstGeom prst="rect">
            <a:avLst/>
          </a:prstGeom>
          <a:noFill/>
        </p:spPr>
        <p:txBody>
          <a:bodyPr wrap="none" lIns="91440" tIns="45720" rIns="91440" bIns="45720">
            <a:spAutoFit/>
          </a:bodyPr>
          <a:lstStyle/>
          <a:p>
            <a:pPr algn="ctr"/>
            <a:r>
              <a:rPr lang="en-US" sz="2500" dirty="0">
                <a:ln w="0"/>
                <a:effectLst>
                  <a:outerShdw blurRad="38100" dist="19050" dir="2700000" algn="tl" rotWithShape="0">
                    <a:schemeClr val="dk1">
                      <a:alpha val="40000"/>
                    </a:schemeClr>
                  </a:outerShdw>
                </a:effectLst>
              </a:rPr>
              <a:t>Iago and Roderigo are responsible for the play’s exciting force. For example…</a:t>
            </a:r>
            <a:endParaRPr lang="en-US" sz="2500" b="0" cap="none" spc="0" dirty="0">
              <a:ln w="0"/>
              <a:solidFill>
                <a:schemeClr val="tx1"/>
              </a:solidFill>
              <a:effectLst>
                <a:outerShdw blurRad="38100" dist="19050" dir="2700000" algn="tl" rotWithShape="0">
                  <a:schemeClr val="dk1">
                    <a:alpha val="40000"/>
                  </a:schemeClr>
                </a:outerShdw>
              </a:effectLst>
            </a:endParaRPr>
          </a:p>
        </p:txBody>
      </p:sp>
      <p:sp>
        <p:nvSpPr>
          <p:cNvPr id="9" name="Arrow: Bent 8">
            <a:extLst>
              <a:ext uri="{FF2B5EF4-FFF2-40B4-BE49-F238E27FC236}">
                <a16:creationId xmlns:a16="http://schemas.microsoft.com/office/drawing/2014/main" id="{907B7350-EBD0-2B58-837E-D76E8425995C}"/>
              </a:ext>
            </a:extLst>
          </p:cNvPr>
          <p:cNvSpPr/>
          <p:nvPr/>
        </p:nvSpPr>
        <p:spPr>
          <a:xfrm rot="10800000" flipH="1" flipV="1">
            <a:off x="427009" y="3228735"/>
            <a:ext cx="1788688" cy="3143249"/>
          </a:xfrm>
          <a:prstGeom prst="bentArrow">
            <a:avLst>
              <a:gd name="adj1" fmla="val 25000"/>
              <a:gd name="adj2" fmla="val 5830"/>
              <a:gd name="adj3" fmla="val 11687"/>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a:extLst>
              <a:ext uri="{FF2B5EF4-FFF2-40B4-BE49-F238E27FC236}">
                <a16:creationId xmlns:a16="http://schemas.microsoft.com/office/drawing/2014/main" id="{0ACE0D05-B51C-3B53-D23D-C8901BE755E3}"/>
              </a:ext>
            </a:extLst>
          </p:cNvPr>
          <p:cNvSpPr/>
          <p:nvPr/>
        </p:nvSpPr>
        <p:spPr>
          <a:xfrm>
            <a:off x="325641" y="6396496"/>
            <a:ext cx="11439350" cy="477054"/>
          </a:xfrm>
          <a:prstGeom prst="rect">
            <a:avLst/>
          </a:prstGeom>
          <a:noFill/>
        </p:spPr>
        <p:txBody>
          <a:bodyPr wrap="none" lIns="91440" tIns="45720" rIns="91440" bIns="45720">
            <a:spAutoFit/>
          </a:bodyPr>
          <a:lstStyle/>
          <a:p>
            <a:pPr algn="ctr"/>
            <a:r>
              <a:rPr lang="en-US" sz="2500" dirty="0">
                <a:ln w="0"/>
                <a:effectLst>
                  <a:outerShdw blurRad="38100" dist="19050" dir="2700000" algn="tl" rotWithShape="0">
                    <a:schemeClr val="dk1">
                      <a:alpha val="40000"/>
                    </a:schemeClr>
                  </a:outerShdw>
                </a:effectLst>
              </a:rPr>
              <a:t>A good example of rising action in Act 1 is when… This counts as rising action because…</a:t>
            </a:r>
            <a:endParaRPr lang="en-US" sz="25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67B7B1AA-EF00-B7ED-685A-C95C1BE2B8F0}"/>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187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animBg="1"/>
      <p:bldP spid="8" grpId="0"/>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872038"/>
          </a:xfrm>
        </p:spPr>
        <p:txBody>
          <a:bodyPr>
            <a:normAutofit fontScale="77500" lnSpcReduction="20000"/>
          </a:bodyPr>
          <a:lstStyle/>
          <a:p>
            <a:pPr marL="514350" indent="-514350">
              <a:buAutoNum type="arabicPeriod"/>
            </a:pPr>
            <a:r>
              <a:rPr lang="en-US" dirty="0">
                <a:solidFill>
                  <a:srgbClr val="C00000"/>
                </a:solidFill>
              </a:rPr>
              <a:t>Shakespeare is respected because he is good at the technique known as c_________.</a:t>
            </a:r>
          </a:p>
          <a:p>
            <a:pPr marL="514350" indent="-514350">
              <a:buAutoNum type="arabicPeriod"/>
            </a:pPr>
            <a:endParaRPr lang="en-US" dirty="0"/>
          </a:p>
          <a:p>
            <a:pPr marL="514350" indent="-514350">
              <a:buAutoNum type="arabicPeriod"/>
            </a:pPr>
            <a:r>
              <a:rPr lang="en-GB" dirty="0"/>
              <a:t>Which character at the beginning of Scene 1 is overtly racist?</a:t>
            </a:r>
          </a:p>
          <a:p>
            <a:pPr marL="514350" indent="-514350">
              <a:buAutoNum type="arabicPeriod"/>
            </a:pPr>
            <a:endParaRPr lang="en-GB" dirty="0"/>
          </a:p>
          <a:p>
            <a:pPr marL="514350" indent="-514350">
              <a:buAutoNum type="arabicPeriod"/>
            </a:pPr>
            <a:r>
              <a:rPr lang="en-US" dirty="0">
                <a:solidFill>
                  <a:srgbClr val="C00000"/>
                </a:solidFill>
              </a:rPr>
              <a:t>Which character at the beginning of Scene 1 is more subtle in the way they talk about Othello’s race?</a:t>
            </a:r>
          </a:p>
          <a:p>
            <a:pPr marL="514350" indent="-514350">
              <a:buAutoNum type="arabicPeriod"/>
            </a:pPr>
            <a:endParaRPr lang="en-GB" dirty="0"/>
          </a:p>
          <a:p>
            <a:pPr marL="514350" indent="-514350">
              <a:buAutoNum type="arabicPeriod"/>
            </a:pPr>
            <a:r>
              <a:rPr lang="en-GB" dirty="0"/>
              <a:t>Shakespeare is famous for his </a:t>
            </a:r>
            <a:r>
              <a:rPr lang="en-GB" dirty="0" err="1"/>
              <a:t>i</a:t>
            </a:r>
            <a:r>
              <a:rPr lang="en-GB" dirty="0"/>
              <a:t>_________ on later authors and popular culture nowadays.</a:t>
            </a:r>
          </a:p>
          <a:p>
            <a:pPr marL="514350" indent="-514350">
              <a:buAutoNum type="arabicPeriod"/>
            </a:pPr>
            <a:endParaRPr lang="en-GB" dirty="0"/>
          </a:p>
          <a:p>
            <a:pPr marL="514350" indent="-514350">
              <a:buAutoNum type="arabicPeriod"/>
            </a:pPr>
            <a:r>
              <a:rPr lang="en-GB" dirty="0">
                <a:solidFill>
                  <a:srgbClr val="C00000"/>
                </a:solidFill>
              </a:rPr>
              <a:t>Culture could flourish during Shakespeare’s time, since England was at p____ for the majority of Elizabeth’s reign.</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77274" y="1304925"/>
            <a:ext cx="3286126" cy="4872038"/>
          </a:xfrm>
        </p:spPr>
        <p:txBody>
          <a:bodyPr>
            <a:normAutofit fontScale="77500" lnSpcReduction="20000"/>
          </a:bodyPr>
          <a:lstStyle/>
          <a:p>
            <a:pPr marL="514350" indent="-514350">
              <a:buAutoNum type="arabicPeriod"/>
            </a:pPr>
            <a:r>
              <a:rPr lang="en-US" dirty="0">
                <a:solidFill>
                  <a:srgbClr val="C00000"/>
                </a:solidFill>
              </a:rPr>
              <a:t>Characterization</a:t>
            </a:r>
          </a:p>
          <a:p>
            <a:pPr marL="514350" indent="-514350">
              <a:buAutoNum type="arabicPeriod"/>
            </a:pPr>
            <a:endParaRPr lang="en-US" sz="5200" dirty="0"/>
          </a:p>
          <a:p>
            <a:pPr marL="514350" indent="-514350">
              <a:buAutoNum type="arabicPeriod"/>
            </a:pPr>
            <a:r>
              <a:rPr lang="en-GB" dirty="0"/>
              <a:t>Roderigo</a:t>
            </a:r>
          </a:p>
          <a:p>
            <a:pPr marL="514350" indent="-514350">
              <a:buAutoNum type="arabicPeriod"/>
            </a:pPr>
            <a:endParaRPr lang="en-GB" sz="5700" dirty="0"/>
          </a:p>
          <a:p>
            <a:pPr marL="514350" indent="-514350">
              <a:buAutoNum type="arabicPeriod"/>
            </a:pPr>
            <a:r>
              <a:rPr lang="en-GB" dirty="0">
                <a:solidFill>
                  <a:srgbClr val="C00000"/>
                </a:solidFill>
              </a:rPr>
              <a:t>Iago</a:t>
            </a:r>
          </a:p>
          <a:p>
            <a:pPr marL="514350" indent="-514350">
              <a:buAutoNum type="arabicPeriod"/>
            </a:pPr>
            <a:endParaRPr lang="en-GB" dirty="0"/>
          </a:p>
          <a:p>
            <a:pPr marL="514350" indent="-514350">
              <a:buAutoNum type="arabicPeriod"/>
            </a:pPr>
            <a:endParaRPr lang="en-GB" dirty="0"/>
          </a:p>
          <a:p>
            <a:pPr marL="514350" indent="-514350">
              <a:buAutoNum type="arabicPeriod"/>
            </a:pPr>
            <a:r>
              <a:rPr lang="en-GB" dirty="0"/>
              <a:t>influence</a:t>
            </a:r>
          </a:p>
          <a:p>
            <a:pPr marL="0" indent="0">
              <a:buNone/>
            </a:pPr>
            <a:endParaRPr lang="en-GB" sz="4700" dirty="0"/>
          </a:p>
          <a:p>
            <a:pPr marL="0" indent="0">
              <a:buNone/>
            </a:pPr>
            <a:r>
              <a:rPr lang="en-GB" dirty="0">
                <a:solidFill>
                  <a:srgbClr val="C00000"/>
                </a:solidFill>
              </a:rPr>
              <a:t>5.     Peace</a:t>
            </a:r>
          </a:p>
          <a:p>
            <a:pPr marL="514350" indent="-514350">
              <a:buAutoNum type="arabicPeriod"/>
            </a:pPr>
            <a:endParaRPr lang="en-GB" dirty="0"/>
          </a:p>
          <a:p>
            <a:pPr marL="514350" indent="-514350">
              <a:buAutoNum type="arabicPeriod"/>
            </a:pPr>
            <a:endParaRPr lang="en-US" dirty="0"/>
          </a:p>
        </p:txBody>
      </p:sp>
      <p:sp>
        <p:nvSpPr>
          <p:cNvPr id="7" name="Rectangle 6">
            <a:extLst>
              <a:ext uri="{FF2B5EF4-FFF2-40B4-BE49-F238E27FC236}">
                <a16:creationId xmlns:a16="http://schemas.microsoft.com/office/drawing/2014/main" id="{5BF92B9E-741A-63E4-9466-5D133958383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21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582692"/>
          </a:xfrm>
        </p:spPr>
        <p:txBody>
          <a:bodyPr>
            <a:noAutofit/>
          </a:bodyPr>
          <a:lstStyle/>
          <a:p>
            <a:pPr marL="514350" indent="-514350">
              <a:buAutoNum type="arabicPeriod"/>
            </a:pPr>
            <a:r>
              <a:rPr lang="en-US" sz="2600" dirty="0">
                <a:solidFill>
                  <a:srgbClr val="C00000"/>
                </a:solidFill>
              </a:rPr>
              <a:t>Who are the main three characters in the play?</a:t>
            </a:r>
          </a:p>
          <a:p>
            <a:pPr marL="514350" indent="-514350">
              <a:buAutoNum type="arabicPeriod"/>
            </a:pPr>
            <a:endParaRPr lang="en-US" sz="2600" dirty="0"/>
          </a:p>
          <a:p>
            <a:pPr marL="514350" indent="-514350">
              <a:buAutoNum type="arabicPeriod"/>
            </a:pPr>
            <a:r>
              <a:rPr lang="en-GB" sz="2600" dirty="0"/>
              <a:t>Who is the antagonist of the play?</a:t>
            </a:r>
          </a:p>
          <a:p>
            <a:pPr marL="514350" indent="-514350">
              <a:buAutoNum type="arabicPeriod"/>
            </a:pPr>
            <a:endParaRPr lang="en-GB" sz="2600" dirty="0"/>
          </a:p>
          <a:p>
            <a:pPr marL="514350" indent="-514350">
              <a:buAutoNum type="arabicPeriod"/>
            </a:pPr>
            <a:r>
              <a:rPr lang="en-US" sz="2600" dirty="0">
                <a:solidFill>
                  <a:srgbClr val="C00000"/>
                </a:solidFill>
              </a:rPr>
              <a:t>What is his wife’s name?</a:t>
            </a:r>
          </a:p>
          <a:p>
            <a:pPr marL="514350" indent="-514350">
              <a:buAutoNum type="arabicPeriod"/>
            </a:pPr>
            <a:endParaRPr lang="en-GB" sz="2600" dirty="0"/>
          </a:p>
          <a:p>
            <a:pPr marL="514350" indent="-514350">
              <a:buAutoNum type="arabicPeriod"/>
            </a:pPr>
            <a:r>
              <a:rPr lang="en-GB" sz="2600" dirty="0"/>
              <a:t>Who could we say for sure is definitely a tragic victim in the play?</a:t>
            </a:r>
          </a:p>
          <a:p>
            <a:pPr marL="514350" indent="-514350">
              <a:buAutoNum type="arabicPeriod"/>
            </a:pPr>
            <a:endParaRPr lang="en-GB" sz="2600" dirty="0"/>
          </a:p>
          <a:p>
            <a:pPr marL="514350" indent="-514350">
              <a:buAutoNum type="arabicPeriod"/>
            </a:pPr>
            <a:r>
              <a:rPr lang="en-GB" sz="2600" dirty="0">
                <a:solidFill>
                  <a:srgbClr val="C00000"/>
                </a:solidFill>
              </a:rPr>
              <a:t>An average Elizabethan would have been more c_______ than racist when encountering a Moor like Othello.</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49282" y="1426223"/>
            <a:ext cx="3286126" cy="4872038"/>
          </a:xfrm>
        </p:spPr>
        <p:txBody>
          <a:bodyPr>
            <a:normAutofit fontScale="85000" lnSpcReduction="20000"/>
          </a:bodyPr>
          <a:lstStyle/>
          <a:p>
            <a:pPr marL="514350" indent="-514350">
              <a:buAutoNum type="arabicPeriod"/>
            </a:pPr>
            <a:r>
              <a:rPr lang="en-US" dirty="0">
                <a:solidFill>
                  <a:srgbClr val="C00000"/>
                </a:solidFill>
              </a:rPr>
              <a:t>Othello, Desdemona and Iago</a:t>
            </a:r>
          </a:p>
          <a:p>
            <a:pPr marL="514350" indent="-514350">
              <a:buAutoNum type="arabicPeriod"/>
            </a:pPr>
            <a:endParaRPr lang="en-US" sz="5200" dirty="0"/>
          </a:p>
          <a:p>
            <a:pPr marL="514350" indent="-514350">
              <a:buAutoNum type="arabicPeriod"/>
            </a:pPr>
            <a:r>
              <a:rPr lang="en-GB" dirty="0"/>
              <a:t>Iago</a:t>
            </a:r>
          </a:p>
          <a:p>
            <a:pPr marL="514350" indent="-514350">
              <a:buAutoNum type="arabicPeriod"/>
            </a:pPr>
            <a:endParaRPr lang="en-GB" sz="5700" dirty="0"/>
          </a:p>
          <a:p>
            <a:pPr marL="514350" indent="-514350">
              <a:buAutoNum type="arabicPeriod"/>
            </a:pPr>
            <a:r>
              <a:rPr lang="en-GB" dirty="0">
                <a:solidFill>
                  <a:srgbClr val="C00000"/>
                </a:solidFill>
              </a:rPr>
              <a:t>Emilia</a:t>
            </a:r>
          </a:p>
          <a:p>
            <a:pPr marL="514350" indent="-514350">
              <a:buAutoNum type="arabicPeriod"/>
            </a:pPr>
            <a:endParaRPr lang="en-GB" dirty="0"/>
          </a:p>
          <a:p>
            <a:pPr marL="514350" indent="-514350">
              <a:buAutoNum type="arabicPeriod"/>
            </a:pPr>
            <a:endParaRPr lang="en-GB" sz="700" dirty="0"/>
          </a:p>
          <a:p>
            <a:pPr marL="514350" indent="-514350">
              <a:buAutoNum type="arabicPeriod"/>
            </a:pPr>
            <a:r>
              <a:rPr lang="en-GB" dirty="0"/>
              <a:t>Desdemona</a:t>
            </a:r>
          </a:p>
          <a:p>
            <a:pPr marL="0" indent="0">
              <a:buNone/>
            </a:pPr>
            <a:endParaRPr lang="en-GB" sz="6500" dirty="0"/>
          </a:p>
          <a:p>
            <a:pPr marL="0" indent="0">
              <a:buNone/>
            </a:pPr>
            <a:r>
              <a:rPr lang="en-GB" dirty="0">
                <a:solidFill>
                  <a:srgbClr val="C00000"/>
                </a:solidFill>
              </a:rPr>
              <a:t>5.     Curious</a:t>
            </a:r>
          </a:p>
          <a:p>
            <a:pPr marL="514350" indent="-514350">
              <a:buAutoNum type="arabicPeriod"/>
            </a:pPr>
            <a:endParaRPr lang="en-GB" dirty="0"/>
          </a:p>
          <a:p>
            <a:pPr marL="514350" indent="-514350">
              <a:buAutoNum type="arabicPeriod"/>
            </a:pPr>
            <a:endParaRPr lang="en-US" dirty="0"/>
          </a:p>
        </p:txBody>
      </p:sp>
      <p:sp>
        <p:nvSpPr>
          <p:cNvPr id="3" name="Rectangle 2">
            <a:extLst>
              <a:ext uri="{FF2B5EF4-FFF2-40B4-BE49-F238E27FC236}">
                <a16:creationId xmlns:a16="http://schemas.microsoft.com/office/drawing/2014/main" id="{63EC8AEB-8FF5-9893-8E46-C4021DBC6F43}"/>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998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4BE3-AE93-B800-22F1-4A9F58576AF9}"/>
              </a:ext>
            </a:extLst>
          </p:cNvPr>
          <p:cNvSpPr>
            <a:spLocks noGrp="1"/>
          </p:cNvSpPr>
          <p:nvPr>
            <p:ph type="ctrTitle"/>
          </p:nvPr>
        </p:nvSpPr>
        <p:spPr>
          <a:xfrm>
            <a:off x="2451230" y="-294191"/>
            <a:ext cx="9144000" cy="2387600"/>
          </a:xfrm>
        </p:spPr>
        <p:txBody>
          <a:bodyPr>
            <a:normAutofit/>
          </a:bodyPr>
          <a:lstStyle/>
          <a:p>
            <a:pPr algn="r"/>
            <a:r>
              <a:rPr lang="en-US" sz="5000" u="sng" dirty="0">
                <a:solidFill>
                  <a:srgbClr val="C00000"/>
                </a:solidFill>
              </a:rPr>
              <a:t>What’s going on in Scene 2 of Othello?</a:t>
            </a:r>
            <a:endParaRPr lang="en-GB" sz="5000" u="sng" dirty="0">
              <a:solidFill>
                <a:srgbClr val="C00000"/>
              </a:solidFill>
            </a:endParaRPr>
          </a:p>
        </p:txBody>
      </p:sp>
      <p:sp>
        <p:nvSpPr>
          <p:cNvPr id="3" name="Subtitle 2">
            <a:extLst>
              <a:ext uri="{FF2B5EF4-FFF2-40B4-BE49-F238E27FC236}">
                <a16:creationId xmlns:a16="http://schemas.microsoft.com/office/drawing/2014/main" id="{0BCD8052-05D2-C8E6-659C-62D546ED2F56}"/>
              </a:ext>
            </a:extLst>
          </p:cNvPr>
          <p:cNvSpPr>
            <a:spLocks noGrp="1"/>
          </p:cNvSpPr>
          <p:nvPr>
            <p:ph type="subTitle" idx="1"/>
          </p:nvPr>
        </p:nvSpPr>
        <p:spPr>
          <a:xfrm>
            <a:off x="1179174" y="1886604"/>
            <a:ext cx="9144000" cy="1655762"/>
          </a:xfrm>
        </p:spPr>
        <p:txBody>
          <a:bodyPr/>
          <a:lstStyle/>
          <a:p>
            <a:fld id="{6FFB5B1A-0958-4C5C-AC0E-20B0A20BD054}" type="datetime2">
              <a:rPr lang="en-US" u="sng" smtClean="0"/>
              <a:t>Monday, September 12, 2022</a:t>
            </a:fld>
            <a:endParaRPr lang="en-GB" u="sng" dirty="0"/>
          </a:p>
        </p:txBody>
      </p:sp>
      <p:graphicFrame>
        <p:nvGraphicFramePr>
          <p:cNvPr id="7" name="Table 7">
            <a:extLst>
              <a:ext uri="{FF2B5EF4-FFF2-40B4-BE49-F238E27FC236}">
                <a16:creationId xmlns:a16="http://schemas.microsoft.com/office/drawing/2014/main" id="{0718370D-2B21-17E6-82E4-21061C03D356}"/>
              </a:ext>
            </a:extLst>
          </p:cNvPr>
          <p:cNvGraphicFramePr>
            <a:graphicFrameLocks noGrp="1"/>
          </p:cNvGraphicFramePr>
          <p:nvPr>
            <p:extLst>
              <p:ext uri="{D42A27DB-BD31-4B8C-83A1-F6EECF244321}">
                <p14:modId xmlns:p14="http://schemas.microsoft.com/office/powerpoint/2010/main" val="2588041924"/>
              </p:ext>
            </p:extLst>
          </p:nvPr>
        </p:nvGraphicFramePr>
        <p:xfrm>
          <a:off x="312049" y="2662770"/>
          <a:ext cx="6555282" cy="3902392"/>
        </p:xfrm>
        <a:graphic>
          <a:graphicData uri="http://schemas.openxmlformats.org/drawingml/2006/table">
            <a:tbl>
              <a:tblPr firstRow="1" bandRow="1">
                <a:tableStyleId>{073A0DAA-6AF3-43AB-8588-CEC1D06C72B9}</a:tableStyleId>
              </a:tblPr>
              <a:tblGrid>
                <a:gridCol w="2722198">
                  <a:extLst>
                    <a:ext uri="{9D8B030D-6E8A-4147-A177-3AD203B41FA5}">
                      <a16:colId xmlns:a16="http://schemas.microsoft.com/office/drawing/2014/main" val="561581445"/>
                    </a:ext>
                  </a:extLst>
                </a:gridCol>
                <a:gridCol w="3833084">
                  <a:extLst>
                    <a:ext uri="{9D8B030D-6E8A-4147-A177-3AD203B41FA5}">
                      <a16:colId xmlns:a16="http://schemas.microsoft.com/office/drawing/2014/main" val="98763236"/>
                    </a:ext>
                  </a:extLst>
                </a:gridCol>
              </a:tblGrid>
              <a:tr h="1285435">
                <a:tc>
                  <a:txBody>
                    <a:bodyPr/>
                    <a:lstStyle/>
                    <a:p>
                      <a:endParaRPr lang="en-US" sz="1500" b="0" dirty="0">
                        <a:solidFill>
                          <a:schemeClr val="tx1"/>
                        </a:solidFill>
                      </a:endParaRPr>
                    </a:p>
                    <a:p>
                      <a:r>
                        <a:rPr lang="en-US" sz="3000" b="0" dirty="0">
                          <a:solidFill>
                            <a:schemeClr val="tx1"/>
                          </a:solidFill>
                        </a:rPr>
                        <a:t>Good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500" b="0" dirty="0">
                        <a:solidFill>
                          <a:schemeClr val="tx1"/>
                        </a:solidFill>
                      </a:endParaRPr>
                    </a:p>
                    <a:p>
                      <a:r>
                        <a:rPr lang="en-US" sz="3000" b="0" dirty="0">
                          <a:solidFill>
                            <a:schemeClr val="tx1"/>
                          </a:solidFill>
                        </a:rPr>
                        <a:t>Excellent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514286"/>
                  </a:ext>
                </a:extLst>
              </a:tr>
              <a:tr h="2616957">
                <a:tc>
                  <a:txBody>
                    <a:bodyPr/>
                    <a:lstStyle/>
                    <a:p>
                      <a:endParaRPr lang="en-US" sz="2600" dirty="0">
                        <a:solidFill>
                          <a:schemeClr val="tx1"/>
                        </a:solidFill>
                      </a:endParaRPr>
                    </a:p>
                    <a:p>
                      <a:r>
                        <a:rPr lang="en-US" sz="2600" dirty="0">
                          <a:solidFill>
                            <a:srgbClr val="C00000"/>
                          </a:solidFill>
                        </a:rPr>
                        <a:t>Describe the key features of Act 1 Scene 2</a:t>
                      </a:r>
                      <a:endParaRPr lang="en-GB" sz="2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600" dirty="0">
                        <a:solidFill>
                          <a:schemeClr val="tx1"/>
                        </a:solidFill>
                      </a:endParaRPr>
                    </a:p>
                    <a:p>
                      <a:r>
                        <a:rPr lang="en-US" sz="2600" dirty="0">
                          <a:solidFill>
                            <a:srgbClr val="C00000"/>
                          </a:solidFill>
                        </a:rPr>
                        <a:t>Explain how what we are seeing fits with Shakespeare’s typical tragic arc. </a:t>
                      </a:r>
                    </a:p>
                    <a:p>
                      <a:endParaRPr lang="en-GB" sz="2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730884"/>
                  </a:ext>
                </a:extLst>
              </a:tr>
            </a:tbl>
          </a:graphicData>
        </a:graphic>
      </p:graphicFrame>
      <p:pic>
        <p:nvPicPr>
          <p:cNvPr id="4" name="Picture 3">
            <a:extLst>
              <a:ext uri="{FF2B5EF4-FFF2-40B4-BE49-F238E27FC236}">
                <a16:creationId xmlns:a16="http://schemas.microsoft.com/office/drawing/2014/main" id="{2ABEA956-FABB-30CE-2357-016B4D6C30B7}"/>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brightnessContrast bright="49000"/>
                    </a14:imgEffect>
                  </a14:imgLayer>
                </a14:imgProps>
              </a:ext>
            </a:extLst>
          </a:blip>
          <a:srcRect t="9932" b="6597"/>
          <a:stretch/>
        </p:blipFill>
        <p:spPr>
          <a:xfrm>
            <a:off x="1179174" y="425784"/>
            <a:ext cx="1765739" cy="1928066"/>
          </a:xfrm>
          <a:prstGeom prst="rect">
            <a:avLst/>
          </a:prstGeom>
        </p:spPr>
      </p:pic>
      <p:pic>
        <p:nvPicPr>
          <p:cNvPr id="6" name="Picture 5">
            <a:extLst>
              <a:ext uri="{FF2B5EF4-FFF2-40B4-BE49-F238E27FC236}">
                <a16:creationId xmlns:a16="http://schemas.microsoft.com/office/drawing/2014/main" id="{186EAA3D-98BC-7DEB-6C1B-1A575B28A915}"/>
              </a:ext>
            </a:extLst>
          </p:cNvPr>
          <p:cNvPicPr>
            <a:picLocks noChangeAspect="1"/>
          </p:cNvPicPr>
          <p:nvPr/>
        </p:nvPicPr>
        <p:blipFill rotWithShape="1">
          <a:blip r:embed="rId4"/>
          <a:srcRect l="28147" t="10338" r="26414" b="15913"/>
          <a:stretch/>
        </p:blipFill>
        <p:spPr>
          <a:xfrm>
            <a:off x="7352523" y="2662770"/>
            <a:ext cx="4274396" cy="3902392"/>
          </a:xfrm>
          <a:prstGeom prst="rect">
            <a:avLst/>
          </a:prstGeom>
          <a:ln w="38100">
            <a:solidFill>
              <a:schemeClr val="tx1"/>
            </a:solidFill>
          </a:ln>
        </p:spPr>
      </p:pic>
      <p:sp>
        <p:nvSpPr>
          <p:cNvPr id="10" name="Rectangle 9">
            <a:extLst>
              <a:ext uri="{FF2B5EF4-FFF2-40B4-BE49-F238E27FC236}">
                <a16:creationId xmlns:a16="http://schemas.microsoft.com/office/drawing/2014/main" id="{191BCC1A-28FF-DE61-AA9E-FECD6889D829}"/>
              </a:ext>
            </a:extLst>
          </p:cNvPr>
          <p:cNvSpPr/>
          <p:nvPr/>
        </p:nvSpPr>
        <p:spPr>
          <a:xfrm>
            <a:off x="0" y="5476"/>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6968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6365CC-30EA-C502-AE2D-4DFF7ED6516E}"/>
              </a:ext>
            </a:extLst>
          </p:cNvPr>
          <p:cNvPicPr>
            <a:picLocks noChangeAspect="1"/>
          </p:cNvPicPr>
          <p:nvPr/>
        </p:nvPicPr>
        <p:blipFill>
          <a:blip r:embed="rId2"/>
          <a:stretch>
            <a:fillRect/>
          </a:stretch>
        </p:blipFill>
        <p:spPr>
          <a:xfrm>
            <a:off x="4334281" y="289355"/>
            <a:ext cx="6602540" cy="6206266"/>
          </a:xfrm>
          <a:prstGeom prst="rect">
            <a:avLst/>
          </a:prstGeom>
        </p:spPr>
      </p:pic>
      <p:pic>
        <p:nvPicPr>
          <p:cNvPr id="3" name="Picture 2">
            <a:extLst>
              <a:ext uri="{FF2B5EF4-FFF2-40B4-BE49-F238E27FC236}">
                <a16:creationId xmlns:a16="http://schemas.microsoft.com/office/drawing/2014/main" id="{BB238CAA-10A2-01E2-4744-C0970F977C41}"/>
              </a:ext>
            </a:extLst>
          </p:cNvPr>
          <p:cNvPicPr>
            <a:picLocks noChangeAspect="1"/>
          </p:cNvPicPr>
          <p:nvPr/>
        </p:nvPicPr>
        <p:blipFill rotWithShape="1">
          <a:blip r:embed="rId3"/>
          <a:srcRect b="9204"/>
          <a:stretch/>
        </p:blipFill>
        <p:spPr>
          <a:xfrm>
            <a:off x="413996" y="204569"/>
            <a:ext cx="3187622" cy="2432170"/>
          </a:xfrm>
          <a:prstGeom prst="rect">
            <a:avLst/>
          </a:prstGeom>
        </p:spPr>
      </p:pic>
      <p:sp>
        <p:nvSpPr>
          <p:cNvPr id="2" name="Speech Bubble: Rectangle with Corners Rounded 1">
            <a:extLst>
              <a:ext uri="{FF2B5EF4-FFF2-40B4-BE49-F238E27FC236}">
                <a16:creationId xmlns:a16="http://schemas.microsoft.com/office/drawing/2014/main" id="{C7D18C3B-B885-B510-EC3B-55012A2F3431}"/>
              </a:ext>
            </a:extLst>
          </p:cNvPr>
          <p:cNvSpPr/>
          <p:nvPr/>
        </p:nvSpPr>
        <p:spPr>
          <a:xfrm>
            <a:off x="4767943" y="531845"/>
            <a:ext cx="1940767" cy="1436914"/>
          </a:xfrm>
          <a:prstGeom prst="wedgeRoundRectCallout">
            <a:avLst>
              <a:gd name="adj1" fmla="val 68590"/>
              <a:gd name="adj2" fmla="val 26786"/>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t>
            </a:r>
            <a:endParaRPr lang="en-GB"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1F9164DA-978A-216B-092B-D6B3E4DC25B6}"/>
              </a:ext>
            </a:extLst>
          </p:cNvPr>
          <p:cNvPicPr>
            <a:picLocks noChangeAspect="1"/>
          </p:cNvPicPr>
          <p:nvPr/>
        </p:nvPicPr>
        <p:blipFill>
          <a:blip r:embed="rId4"/>
          <a:stretch>
            <a:fillRect/>
          </a:stretch>
        </p:blipFill>
        <p:spPr>
          <a:xfrm rot="1376179">
            <a:off x="10025242" y="2177763"/>
            <a:ext cx="1392265" cy="1575609"/>
          </a:xfrm>
          <a:prstGeom prst="rect">
            <a:avLst/>
          </a:prstGeom>
        </p:spPr>
      </p:pic>
      <p:sp>
        <p:nvSpPr>
          <p:cNvPr id="6" name="Rectangle 5">
            <a:extLst>
              <a:ext uri="{FF2B5EF4-FFF2-40B4-BE49-F238E27FC236}">
                <a16:creationId xmlns:a16="http://schemas.microsoft.com/office/drawing/2014/main" id="{6D090BA7-2E6B-5E6B-5CC3-710F3E839FC8}"/>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0771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08B86F-E751-D1B0-AF31-98E4A20395AA}"/>
              </a:ext>
            </a:extLst>
          </p:cNvPr>
          <p:cNvPicPr>
            <a:picLocks noChangeAspect="1"/>
          </p:cNvPicPr>
          <p:nvPr/>
        </p:nvPicPr>
        <p:blipFill>
          <a:blip r:embed="rId2"/>
          <a:stretch>
            <a:fillRect/>
          </a:stretch>
        </p:blipFill>
        <p:spPr>
          <a:xfrm>
            <a:off x="0" y="0"/>
            <a:ext cx="12033379" cy="6768776"/>
          </a:xfrm>
          <a:prstGeom prst="rect">
            <a:avLst/>
          </a:prstGeom>
        </p:spPr>
      </p:pic>
    </p:spTree>
    <p:extLst>
      <p:ext uri="{BB962C8B-B14F-4D97-AF65-F5344CB8AC3E}">
        <p14:creationId xmlns:p14="http://schemas.microsoft.com/office/powerpoint/2010/main" val="104404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4BE3-AE93-B800-22F1-4A9F58576AF9}"/>
              </a:ext>
            </a:extLst>
          </p:cNvPr>
          <p:cNvSpPr>
            <a:spLocks noGrp="1"/>
          </p:cNvSpPr>
          <p:nvPr>
            <p:ph type="ctrTitle"/>
          </p:nvPr>
        </p:nvSpPr>
        <p:spPr>
          <a:xfrm>
            <a:off x="2451230" y="-294191"/>
            <a:ext cx="9144000" cy="2387600"/>
          </a:xfrm>
        </p:spPr>
        <p:txBody>
          <a:bodyPr>
            <a:normAutofit/>
          </a:bodyPr>
          <a:lstStyle/>
          <a:p>
            <a:pPr algn="r"/>
            <a:r>
              <a:rPr lang="en-US" sz="5000" u="sng" dirty="0">
                <a:solidFill>
                  <a:srgbClr val="C00000"/>
                </a:solidFill>
              </a:rPr>
              <a:t>What’s going on in Scene 2 of Othello?</a:t>
            </a:r>
            <a:endParaRPr lang="en-GB" sz="5000" u="sng" dirty="0">
              <a:solidFill>
                <a:srgbClr val="C00000"/>
              </a:solidFill>
            </a:endParaRPr>
          </a:p>
        </p:txBody>
      </p:sp>
      <p:sp>
        <p:nvSpPr>
          <p:cNvPr id="3" name="Subtitle 2">
            <a:extLst>
              <a:ext uri="{FF2B5EF4-FFF2-40B4-BE49-F238E27FC236}">
                <a16:creationId xmlns:a16="http://schemas.microsoft.com/office/drawing/2014/main" id="{0BCD8052-05D2-C8E6-659C-62D546ED2F56}"/>
              </a:ext>
            </a:extLst>
          </p:cNvPr>
          <p:cNvSpPr>
            <a:spLocks noGrp="1"/>
          </p:cNvSpPr>
          <p:nvPr>
            <p:ph type="subTitle" idx="1"/>
          </p:nvPr>
        </p:nvSpPr>
        <p:spPr>
          <a:xfrm>
            <a:off x="1179174" y="1886604"/>
            <a:ext cx="9144000" cy="1655762"/>
          </a:xfrm>
        </p:spPr>
        <p:txBody>
          <a:bodyPr/>
          <a:lstStyle/>
          <a:p>
            <a:fld id="{6FFB5B1A-0958-4C5C-AC0E-20B0A20BD054}" type="datetime2">
              <a:rPr lang="en-US" u="sng" smtClean="0"/>
              <a:t>Monday, September 12, 2022</a:t>
            </a:fld>
            <a:endParaRPr lang="en-GB" u="sng" dirty="0"/>
          </a:p>
        </p:txBody>
      </p:sp>
      <p:graphicFrame>
        <p:nvGraphicFramePr>
          <p:cNvPr id="7" name="Table 7">
            <a:extLst>
              <a:ext uri="{FF2B5EF4-FFF2-40B4-BE49-F238E27FC236}">
                <a16:creationId xmlns:a16="http://schemas.microsoft.com/office/drawing/2014/main" id="{0718370D-2B21-17E6-82E4-21061C03D356}"/>
              </a:ext>
            </a:extLst>
          </p:cNvPr>
          <p:cNvGraphicFramePr>
            <a:graphicFrameLocks noGrp="1"/>
          </p:cNvGraphicFramePr>
          <p:nvPr>
            <p:extLst>
              <p:ext uri="{D42A27DB-BD31-4B8C-83A1-F6EECF244321}">
                <p14:modId xmlns:p14="http://schemas.microsoft.com/office/powerpoint/2010/main" val="1366511826"/>
              </p:ext>
            </p:extLst>
          </p:nvPr>
        </p:nvGraphicFramePr>
        <p:xfrm>
          <a:off x="312049" y="2662770"/>
          <a:ext cx="6555282" cy="3902392"/>
        </p:xfrm>
        <a:graphic>
          <a:graphicData uri="http://schemas.openxmlformats.org/drawingml/2006/table">
            <a:tbl>
              <a:tblPr firstRow="1" bandRow="1">
                <a:tableStyleId>{073A0DAA-6AF3-43AB-8588-CEC1D06C72B9}</a:tableStyleId>
              </a:tblPr>
              <a:tblGrid>
                <a:gridCol w="2722198">
                  <a:extLst>
                    <a:ext uri="{9D8B030D-6E8A-4147-A177-3AD203B41FA5}">
                      <a16:colId xmlns:a16="http://schemas.microsoft.com/office/drawing/2014/main" val="561581445"/>
                    </a:ext>
                  </a:extLst>
                </a:gridCol>
                <a:gridCol w="3833084">
                  <a:extLst>
                    <a:ext uri="{9D8B030D-6E8A-4147-A177-3AD203B41FA5}">
                      <a16:colId xmlns:a16="http://schemas.microsoft.com/office/drawing/2014/main" val="98763236"/>
                    </a:ext>
                  </a:extLst>
                </a:gridCol>
              </a:tblGrid>
              <a:tr h="1285435">
                <a:tc>
                  <a:txBody>
                    <a:bodyPr/>
                    <a:lstStyle/>
                    <a:p>
                      <a:endParaRPr lang="en-US" sz="1500" b="0" dirty="0">
                        <a:solidFill>
                          <a:schemeClr val="tx1"/>
                        </a:solidFill>
                      </a:endParaRPr>
                    </a:p>
                    <a:p>
                      <a:r>
                        <a:rPr lang="en-US" sz="3000" b="0" dirty="0">
                          <a:solidFill>
                            <a:schemeClr val="tx1"/>
                          </a:solidFill>
                        </a:rPr>
                        <a:t>Good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500" b="0" dirty="0">
                        <a:solidFill>
                          <a:schemeClr val="tx1"/>
                        </a:solidFill>
                      </a:endParaRPr>
                    </a:p>
                    <a:p>
                      <a:r>
                        <a:rPr lang="en-US" sz="3000" b="0" dirty="0">
                          <a:solidFill>
                            <a:schemeClr val="tx1"/>
                          </a:solidFill>
                        </a:rPr>
                        <a:t>Excellent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514286"/>
                  </a:ext>
                </a:extLst>
              </a:tr>
              <a:tr h="2616957">
                <a:tc>
                  <a:txBody>
                    <a:bodyPr/>
                    <a:lstStyle/>
                    <a:p>
                      <a:endParaRPr lang="en-US" sz="2600" dirty="0">
                        <a:solidFill>
                          <a:schemeClr val="tx1"/>
                        </a:solidFill>
                      </a:endParaRPr>
                    </a:p>
                    <a:p>
                      <a:r>
                        <a:rPr lang="en-US" sz="2600" dirty="0">
                          <a:solidFill>
                            <a:srgbClr val="C00000"/>
                          </a:solidFill>
                        </a:rPr>
                        <a:t>Describe the key features of Act 1 Scene 2</a:t>
                      </a:r>
                      <a:endParaRPr lang="en-GB" sz="2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600" dirty="0">
                        <a:solidFill>
                          <a:schemeClr val="tx1"/>
                        </a:solidFill>
                      </a:endParaRPr>
                    </a:p>
                    <a:p>
                      <a:r>
                        <a:rPr lang="en-US" sz="2600" dirty="0">
                          <a:solidFill>
                            <a:srgbClr val="C00000"/>
                          </a:solidFill>
                        </a:rPr>
                        <a:t>Explain how what we are seeing fits with Shakespeare’s typical tragic arc. </a:t>
                      </a:r>
                    </a:p>
                    <a:p>
                      <a:endParaRPr lang="en-GB" sz="2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730884"/>
                  </a:ext>
                </a:extLst>
              </a:tr>
            </a:tbl>
          </a:graphicData>
        </a:graphic>
      </p:graphicFrame>
      <p:pic>
        <p:nvPicPr>
          <p:cNvPr id="4" name="Picture 3">
            <a:extLst>
              <a:ext uri="{FF2B5EF4-FFF2-40B4-BE49-F238E27FC236}">
                <a16:creationId xmlns:a16="http://schemas.microsoft.com/office/drawing/2014/main" id="{2ABEA956-FABB-30CE-2357-016B4D6C30B7}"/>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brightnessContrast bright="49000"/>
                    </a14:imgEffect>
                  </a14:imgLayer>
                </a14:imgProps>
              </a:ext>
            </a:extLst>
          </a:blip>
          <a:srcRect t="9932" b="6597"/>
          <a:stretch/>
        </p:blipFill>
        <p:spPr>
          <a:xfrm>
            <a:off x="1179174" y="425784"/>
            <a:ext cx="1765739" cy="1928066"/>
          </a:xfrm>
          <a:prstGeom prst="rect">
            <a:avLst/>
          </a:prstGeom>
        </p:spPr>
      </p:pic>
      <p:pic>
        <p:nvPicPr>
          <p:cNvPr id="6" name="Picture 5">
            <a:extLst>
              <a:ext uri="{FF2B5EF4-FFF2-40B4-BE49-F238E27FC236}">
                <a16:creationId xmlns:a16="http://schemas.microsoft.com/office/drawing/2014/main" id="{186EAA3D-98BC-7DEB-6C1B-1A575B28A915}"/>
              </a:ext>
            </a:extLst>
          </p:cNvPr>
          <p:cNvPicPr>
            <a:picLocks noChangeAspect="1"/>
          </p:cNvPicPr>
          <p:nvPr/>
        </p:nvPicPr>
        <p:blipFill rotWithShape="1">
          <a:blip r:embed="rId4"/>
          <a:srcRect l="28147" t="10338" r="26414" b="15913"/>
          <a:stretch/>
        </p:blipFill>
        <p:spPr>
          <a:xfrm>
            <a:off x="7352523" y="2662770"/>
            <a:ext cx="4274396" cy="3902392"/>
          </a:xfrm>
          <a:prstGeom prst="rect">
            <a:avLst/>
          </a:prstGeom>
          <a:ln w="38100">
            <a:solidFill>
              <a:schemeClr val="tx1"/>
            </a:solidFill>
          </a:ln>
        </p:spPr>
      </p:pic>
      <p:sp>
        <p:nvSpPr>
          <p:cNvPr id="10" name="Rectangle 9">
            <a:extLst>
              <a:ext uri="{FF2B5EF4-FFF2-40B4-BE49-F238E27FC236}">
                <a16:creationId xmlns:a16="http://schemas.microsoft.com/office/drawing/2014/main" id="{191BCC1A-28FF-DE61-AA9E-FECD6889D829}"/>
              </a:ext>
            </a:extLst>
          </p:cNvPr>
          <p:cNvSpPr/>
          <p:nvPr/>
        </p:nvSpPr>
        <p:spPr>
          <a:xfrm>
            <a:off x="0" y="1076"/>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531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D3AFB2-FF94-C20F-D153-70D3DE6ADE7F}"/>
              </a:ext>
            </a:extLst>
          </p:cNvPr>
          <p:cNvSpPr/>
          <p:nvPr/>
        </p:nvSpPr>
        <p:spPr>
          <a:xfrm>
            <a:off x="0" y="1076"/>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FACF81D-BC0C-E17E-6D7E-26091933A83C}"/>
              </a:ext>
            </a:extLst>
          </p:cNvPr>
          <p:cNvSpPr>
            <a:spLocks noGrp="1"/>
          </p:cNvSpPr>
          <p:nvPr>
            <p:ph type="title"/>
          </p:nvPr>
        </p:nvSpPr>
        <p:spPr/>
        <p:txBody>
          <a:bodyPr/>
          <a:lstStyle/>
          <a:p>
            <a:endParaRPr lang="en-GB"/>
          </a:p>
        </p:txBody>
      </p:sp>
      <p:pic>
        <p:nvPicPr>
          <p:cNvPr id="6" name="Online Media 5" title="Othello by William Shakespeare | Act 1, Scene 1">
            <a:hlinkClick r:id="" action="ppaction://media"/>
            <a:extLst>
              <a:ext uri="{FF2B5EF4-FFF2-40B4-BE49-F238E27FC236}">
                <a16:creationId xmlns:a16="http://schemas.microsoft.com/office/drawing/2014/main" id="{A460C86F-8309-9F0C-DE37-1882B3163B65}"/>
              </a:ext>
            </a:extLst>
          </p:cNvPr>
          <p:cNvPicPr>
            <a:picLocks noGrp="1" noRot="1" noChangeAspect="1"/>
          </p:cNvPicPr>
          <p:nvPr>
            <p:ph idx="1"/>
            <a:videoFile r:link="rId1"/>
          </p:nvPr>
        </p:nvPicPr>
        <p:blipFill>
          <a:blip r:embed="rId3"/>
          <a:stretch>
            <a:fillRect/>
          </a:stretch>
        </p:blipFill>
        <p:spPr>
          <a:xfrm>
            <a:off x="928715" y="472774"/>
            <a:ext cx="10334570" cy="5839427"/>
          </a:xfrm>
          <a:prstGeom prst="rect">
            <a:avLst/>
          </a:prstGeom>
        </p:spPr>
      </p:pic>
    </p:spTree>
    <p:extLst>
      <p:ext uri="{BB962C8B-B14F-4D97-AF65-F5344CB8AC3E}">
        <p14:creationId xmlns:p14="http://schemas.microsoft.com/office/powerpoint/2010/main" val="113580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8BBD12-4153-B0FA-A0E6-497FCA23DB0D}"/>
              </a:ext>
            </a:extLst>
          </p:cNvPr>
          <p:cNvPicPr>
            <a:picLocks noChangeAspect="1"/>
          </p:cNvPicPr>
          <p:nvPr/>
        </p:nvPicPr>
        <p:blipFill>
          <a:blip r:embed="rId2"/>
          <a:stretch>
            <a:fillRect/>
          </a:stretch>
        </p:blipFill>
        <p:spPr>
          <a:xfrm>
            <a:off x="1718819" y="188536"/>
            <a:ext cx="8521831" cy="4793530"/>
          </a:xfrm>
          <a:prstGeom prst="rect">
            <a:avLst/>
          </a:prstGeom>
        </p:spPr>
      </p:pic>
      <p:sp>
        <p:nvSpPr>
          <p:cNvPr id="4" name="Rectangle 3">
            <a:extLst>
              <a:ext uri="{FF2B5EF4-FFF2-40B4-BE49-F238E27FC236}">
                <a16:creationId xmlns:a16="http://schemas.microsoft.com/office/drawing/2014/main" id="{8C8DAA11-CE7F-A334-1F5D-257E18AFCCE6}"/>
              </a:ext>
            </a:extLst>
          </p:cNvPr>
          <p:cNvSpPr/>
          <p:nvPr/>
        </p:nvSpPr>
        <p:spPr>
          <a:xfrm>
            <a:off x="696744" y="5103674"/>
            <a:ext cx="11011348" cy="1754326"/>
          </a:xfrm>
          <a:prstGeom prst="rect">
            <a:avLst/>
          </a:prstGeom>
          <a:noFill/>
        </p:spPr>
        <p:txBody>
          <a:bodyPr wrap="square" lIns="91440" tIns="45720" rIns="91440" bIns="45720">
            <a:spAutoFit/>
          </a:bodyPr>
          <a:lstStyle/>
          <a:p>
            <a:pPr algn="ctr"/>
            <a:r>
              <a:rPr lang="en-US" sz="5400" b="0" i="1" cap="none" spc="0" dirty="0">
                <a:ln w="0"/>
                <a:solidFill>
                  <a:schemeClr val="tx1"/>
                </a:solidFill>
                <a:effectLst>
                  <a:outerShdw blurRad="38100" dist="19050" dir="2700000" algn="tl" rotWithShape="0">
                    <a:schemeClr val="dk1">
                      <a:alpha val="40000"/>
                    </a:schemeClr>
                  </a:outerShdw>
                </a:effectLst>
              </a:rPr>
              <a:t>What kinds of things would we expect to see in Act 1?</a:t>
            </a:r>
          </a:p>
        </p:txBody>
      </p:sp>
      <p:sp>
        <p:nvSpPr>
          <p:cNvPr id="5" name="Rectangle 4">
            <a:extLst>
              <a:ext uri="{FF2B5EF4-FFF2-40B4-BE49-F238E27FC236}">
                <a16:creationId xmlns:a16="http://schemas.microsoft.com/office/drawing/2014/main" id="{1EBC575F-AEE9-E0C6-4286-10E86AC510B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209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96FCC9-E296-A1C1-38F5-001EB8F6BDCF}"/>
              </a:ext>
            </a:extLst>
          </p:cNvPr>
          <p:cNvSpPr txBox="1"/>
          <p:nvPr/>
        </p:nvSpPr>
        <p:spPr>
          <a:xfrm>
            <a:off x="-1" y="0"/>
            <a:ext cx="5952931" cy="7201972"/>
          </a:xfrm>
          <a:prstGeom prst="rect">
            <a:avLst/>
          </a:prstGeom>
          <a:noFill/>
        </p:spPr>
        <p:txBody>
          <a:bodyPr wrap="square" rtlCol="0">
            <a:spAutoFit/>
          </a:bodyPr>
          <a:lstStyle/>
          <a:p>
            <a:r>
              <a:rPr lang="en-US" b="1" u="sng" dirty="0"/>
              <a:t>Act I</a:t>
            </a:r>
          </a:p>
          <a:p>
            <a:endParaRPr lang="en-US" sz="1000" dirty="0"/>
          </a:p>
          <a:p>
            <a:r>
              <a:rPr lang="en-US" dirty="0"/>
              <a:t>The curtains open and the audience catches sight of a street in Venice. Iago is there, accompanied by a man who seems angry with him. </a:t>
            </a:r>
          </a:p>
          <a:p>
            <a:endParaRPr lang="en-US" sz="1000" dirty="0"/>
          </a:p>
          <a:p>
            <a:r>
              <a:rPr lang="en-US" dirty="0"/>
              <a:t>His name is Roderigo and he is upset because he has just found out that Othello ran off with Desdemona to marry her. Roderigo was secretly in love with Desdemona and claims Iago kept it a secret from him because he is so loyal to Othello.</a:t>
            </a:r>
          </a:p>
          <a:p>
            <a:endParaRPr lang="en-US" sz="1000" dirty="0"/>
          </a:p>
          <a:p>
            <a:r>
              <a:rPr lang="en-US" dirty="0"/>
              <a:t>Iago replies that actually, he hates Othello for not promoting him and promoting Michael Cassio instead. Iago claims Cassio only knows how to win battles by reading about them in books, not from first-hand experience of fighting and killing like he himself has. </a:t>
            </a:r>
          </a:p>
          <a:p>
            <a:endParaRPr lang="en-US" sz="1000" dirty="0"/>
          </a:p>
          <a:p>
            <a:r>
              <a:rPr lang="en-US" dirty="0"/>
              <a:t>Iago and Roderigo go to Desdemona’s home to tell her father, Brabantio, about the fact she ran off to marry Othello.</a:t>
            </a:r>
          </a:p>
          <a:p>
            <a:endParaRPr lang="en-US" sz="1000" dirty="0"/>
          </a:p>
          <a:p>
            <a:r>
              <a:rPr lang="en-US" dirty="0"/>
              <a:t>Brabantio is furious when he hears Iago’s message, but Iago sneaks off before Brabantio sees him, so that it will never get back to Othello that he was the one who told Desdemona’s father what was going on. Brabantio and Roderigo then go off in search of Othello and Desdemona. </a:t>
            </a:r>
            <a:endParaRPr lang="en-GB" dirty="0"/>
          </a:p>
        </p:txBody>
      </p:sp>
      <p:sp>
        <p:nvSpPr>
          <p:cNvPr id="3" name="TextBox 2">
            <a:extLst>
              <a:ext uri="{FF2B5EF4-FFF2-40B4-BE49-F238E27FC236}">
                <a16:creationId xmlns:a16="http://schemas.microsoft.com/office/drawing/2014/main" id="{A22AFAE7-7914-CA6D-083F-FB7725F7CA19}"/>
              </a:ext>
            </a:extLst>
          </p:cNvPr>
          <p:cNvSpPr txBox="1"/>
          <p:nvPr/>
        </p:nvSpPr>
        <p:spPr>
          <a:xfrm>
            <a:off x="6074234" y="-27993"/>
            <a:ext cx="6164424" cy="7232749"/>
          </a:xfrm>
          <a:prstGeom prst="rect">
            <a:avLst/>
          </a:prstGeom>
          <a:noFill/>
        </p:spPr>
        <p:txBody>
          <a:bodyPr wrap="square" rtlCol="0">
            <a:spAutoFit/>
          </a:bodyPr>
          <a:lstStyle/>
          <a:p>
            <a:r>
              <a:rPr lang="en-US" dirty="0"/>
              <a:t>The action then switches to Othello, who is in the process of being told by Cassio that the Duke of Venice has ordered him to sail to Cyprus to defend it from the Turks. </a:t>
            </a:r>
          </a:p>
          <a:p>
            <a:endParaRPr lang="en-US" sz="1000" dirty="0"/>
          </a:p>
          <a:p>
            <a:r>
              <a:rPr lang="en-US" dirty="0"/>
              <a:t>Brabantio though has heard of Othello’s location and barges in with Roderigo ready for a fight. </a:t>
            </a:r>
          </a:p>
          <a:p>
            <a:endParaRPr lang="en-US" sz="1000" dirty="0"/>
          </a:p>
          <a:p>
            <a:r>
              <a:rPr lang="en-US" dirty="0"/>
              <a:t>He is outraged that Desdemona has chosen Othello to marry instead of someone more important, richer and of better social status. </a:t>
            </a:r>
          </a:p>
          <a:p>
            <a:endParaRPr lang="en-US" sz="1000" dirty="0"/>
          </a:p>
          <a:p>
            <a:r>
              <a:rPr lang="en-US" dirty="0"/>
              <a:t>He claims that Othello used supernatural powers to bewitch and trick Desdemona into falling in love with him. </a:t>
            </a:r>
          </a:p>
          <a:p>
            <a:endParaRPr lang="en-US" sz="1000" dirty="0"/>
          </a:p>
          <a:p>
            <a:r>
              <a:rPr lang="en-US" dirty="0"/>
              <a:t>Othello though is calm in his reply and tells Desdemona’s father that they fell in love when Othello came to visit and stay with </a:t>
            </a:r>
          </a:p>
          <a:p>
            <a:r>
              <a:rPr lang="en-US" dirty="0"/>
              <a:t>Brabantio previously. </a:t>
            </a:r>
          </a:p>
          <a:p>
            <a:endParaRPr lang="en-US" sz="1000" dirty="0"/>
          </a:p>
          <a:p>
            <a:r>
              <a:rPr lang="en-US" dirty="0"/>
              <a:t>Othello then hears that the Duke of Venice is insistent that he leave for Cyprus that night, meaning he would have to leave Desdemona at home with her father for her protection.</a:t>
            </a:r>
          </a:p>
          <a:p>
            <a:endParaRPr lang="en-US" sz="1000" dirty="0"/>
          </a:p>
          <a:p>
            <a:r>
              <a:rPr lang="en-US" dirty="0"/>
              <a:t>Brabantio though forbids Desdemona from coming home with him, meaning Othello comes up with a plan for his friend Iago to accompany Desdemona to Cyprus some time later. </a:t>
            </a:r>
          </a:p>
          <a:p>
            <a:endParaRPr lang="en-US" sz="1000" dirty="0"/>
          </a:p>
          <a:p>
            <a:r>
              <a:rPr lang="en-US" dirty="0"/>
              <a:t>Act I ends with Iago formalizing his plan to destroy Othello by convincing him that Desdemona is having an affair with Cassio.</a:t>
            </a:r>
            <a:endParaRPr lang="en-GB" dirty="0"/>
          </a:p>
        </p:txBody>
      </p:sp>
      <p:sp>
        <p:nvSpPr>
          <p:cNvPr id="4" name="Rectangle 3">
            <a:extLst>
              <a:ext uri="{FF2B5EF4-FFF2-40B4-BE49-F238E27FC236}">
                <a16:creationId xmlns:a16="http://schemas.microsoft.com/office/drawing/2014/main" id="{0ACAEC2B-8D2B-8E7F-2AE3-768E4F496C43}"/>
              </a:ext>
            </a:extLst>
          </p:cNvPr>
          <p:cNvSpPr/>
          <p:nvPr/>
        </p:nvSpPr>
        <p:spPr>
          <a:xfrm>
            <a:off x="6074234" y="-27993"/>
            <a:ext cx="6074234" cy="334036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202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EDFC47-90E9-B4E4-659D-58CC3F8A3C82}"/>
              </a:ext>
            </a:extLst>
          </p:cNvPr>
          <p:cNvPicPr>
            <a:picLocks noChangeAspect="1"/>
          </p:cNvPicPr>
          <p:nvPr/>
        </p:nvPicPr>
        <p:blipFill>
          <a:blip r:embed="rId2"/>
          <a:stretch>
            <a:fillRect/>
          </a:stretch>
        </p:blipFill>
        <p:spPr>
          <a:xfrm>
            <a:off x="555194" y="1864210"/>
            <a:ext cx="5019887" cy="2868507"/>
          </a:xfrm>
          <a:prstGeom prst="rect">
            <a:avLst/>
          </a:prstGeom>
        </p:spPr>
      </p:pic>
      <p:sp>
        <p:nvSpPr>
          <p:cNvPr id="4" name="Rectangle 3">
            <a:extLst>
              <a:ext uri="{FF2B5EF4-FFF2-40B4-BE49-F238E27FC236}">
                <a16:creationId xmlns:a16="http://schemas.microsoft.com/office/drawing/2014/main" id="{EFCC8FEB-31D6-8051-0CFE-C4878EA890B9}"/>
              </a:ext>
            </a:extLst>
          </p:cNvPr>
          <p:cNvSpPr/>
          <p:nvPr/>
        </p:nvSpPr>
        <p:spPr>
          <a:xfrm>
            <a:off x="6453352" y="728260"/>
            <a:ext cx="5340566" cy="5401479"/>
          </a:xfrm>
          <a:prstGeom prst="rect">
            <a:avLst/>
          </a:prstGeom>
          <a:noFill/>
        </p:spPr>
        <p:txBody>
          <a:bodyPr wrap="square" lIns="91440" tIns="45720" rIns="91440" bIns="45720">
            <a:spAutoFit/>
          </a:bodyPr>
          <a:lstStyle/>
          <a:p>
            <a:pPr marL="514350" indent="-514350">
              <a:buAutoNum type="arabicPeriod"/>
            </a:pPr>
            <a:r>
              <a:rPr lang="en-US" sz="2300" b="0" cap="none" spc="0" dirty="0">
                <a:ln w="0"/>
                <a:solidFill>
                  <a:schemeClr val="tx1"/>
                </a:solidFill>
                <a:effectLst>
                  <a:outerShdw blurRad="38100" dist="19050" dir="2700000" algn="tl" rotWithShape="0">
                    <a:schemeClr val="dk1">
                      <a:alpha val="40000"/>
                    </a:schemeClr>
                  </a:outerShdw>
                </a:effectLst>
              </a:rPr>
              <a:t>Stic</a:t>
            </a:r>
            <a:r>
              <a:rPr lang="en-US" sz="2300" dirty="0">
                <a:ln w="0"/>
                <a:effectLst>
                  <a:outerShdw blurRad="38100" dist="19050" dir="2700000" algn="tl" rotWithShape="0">
                    <a:schemeClr val="dk1">
                      <a:alpha val="40000"/>
                    </a:schemeClr>
                  </a:outerShdw>
                </a:effectLst>
              </a:rPr>
              <a:t>k the sheet in the middle of a double page so you can annotate around it. </a:t>
            </a:r>
            <a:endParaRPr lang="en-US" sz="2300" b="0" cap="none" spc="0" dirty="0">
              <a:ln w="0"/>
              <a:solidFill>
                <a:schemeClr val="tx1"/>
              </a:solidFill>
              <a:effectLst>
                <a:outerShdw blurRad="38100" dist="19050" dir="2700000" algn="tl" rotWithShape="0">
                  <a:schemeClr val="dk1">
                    <a:alpha val="40000"/>
                  </a:schemeClr>
                </a:outerShdw>
              </a:effectLst>
            </a:endParaRPr>
          </a:p>
          <a:p>
            <a:pPr marL="514350" indent="-514350">
              <a:buAutoNum type="arabicPeriod"/>
            </a:pPr>
            <a:endParaRPr lang="en-US" sz="2300" dirty="0">
              <a:ln w="0"/>
              <a:effectLst>
                <a:outerShdw blurRad="38100" dist="19050" dir="2700000" algn="tl" rotWithShape="0">
                  <a:schemeClr val="dk1">
                    <a:alpha val="40000"/>
                  </a:schemeClr>
                </a:outerShdw>
              </a:effectLst>
            </a:endParaRPr>
          </a:p>
          <a:p>
            <a:pPr marL="514350" indent="-514350">
              <a:buAutoNum type="arabicPeriod"/>
            </a:pPr>
            <a:r>
              <a:rPr lang="en-US" sz="2300" b="0" cap="none" spc="0" dirty="0">
                <a:ln w="0"/>
                <a:solidFill>
                  <a:schemeClr val="tx1"/>
                </a:solidFill>
                <a:effectLst>
                  <a:outerShdw blurRad="38100" dist="19050" dir="2700000" algn="tl" rotWithShape="0">
                    <a:schemeClr val="dk1">
                      <a:alpha val="40000"/>
                    </a:schemeClr>
                  </a:outerShdw>
                </a:effectLst>
              </a:rPr>
              <a:t>As we read through, highlight any words you aren’t sure the meaning of.</a:t>
            </a:r>
          </a:p>
          <a:p>
            <a:pPr marL="514350" indent="-514350">
              <a:buAutoNum type="arabicPeriod"/>
            </a:pPr>
            <a:endParaRPr lang="en-US" sz="2300" dirty="0">
              <a:ln w="0"/>
              <a:effectLst>
                <a:outerShdw blurRad="38100" dist="19050" dir="2700000" algn="tl" rotWithShape="0">
                  <a:schemeClr val="dk1">
                    <a:alpha val="40000"/>
                  </a:schemeClr>
                </a:outerShdw>
              </a:effectLst>
            </a:endParaRPr>
          </a:p>
          <a:p>
            <a:pPr marL="514350" indent="-514350">
              <a:buAutoNum type="arabicPeriod"/>
            </a:pPr>
            <a:r>
              <a:rPr lang="en-US" sz="2300" b="0" cap="none" spc="0" dirty="0">
                <a:ln w="0"/>
                <a:solidFill>
                  <a:schemeClr val="tx1"/>
                </a:solidFill>
                <a:effectLst>
                  <a:outerShdw blurRad="38100" dist="19050" dir="2700000" algn="tl" rotWithShape="0">
                    <a:schemeClr val="dk1">
                      <a:alpha val="40000"/>
                    </a:schemeClr>
                  </a:outerShdw>
                </a:effectLst>
              </a:rPr>
              <a:t>At the end, ask me for definitions and annotate your sheet. </a:t>
            </a:r>
          </a:p>
          <a:p>
            <a:pPr marL="514350" indent="-514350">
              <a:buAutoNum type="arabicPeriod"/>
            </a:pPr>
            <a:endParaRPr lang="en-US" sz="2300" dirty="0">
              <a:ln w="0"/>
              <a:effectLst>
                <a:outerShdw blurRad="38100" dist="19050" dir="2700000" algn="tl" rotWithShape="0">
                  <a:schemeClr val="dk1">
                    <a:alpha val="40000"/>
                  </a:schemeClr>
                </a:outerShdw>
              </a:effectLst>
            </a:endParaRPr>
          </a:p>
          <a:p>
            <a:pPr marL="514350" indent="-514350">
              <a:buAutoNum type="arabicPeriod"/>
            </a:pPr>
            <a:r>
              <a:rPr lang="en-US" sz="2300" b="0" cap="none" spc="0" dirty="0">
                <a:ln w="0"/>
                <a:solidFill>
                  <a:schemeClr val="tx1"/>
                </a:solidFill>
                <a:effectLst>
                  <a:outerShdw blurRad="38100" dist="19050" dir="2700000" algn="tl" rotWithShape="0">
                    <a:schemeClr val="dk1">
                      <a:alpha val="40000"/>
                    </a:schemeClr>
                  </a:outerShdw>
                </a:effectLst>
              </a:rPr>
              <a:t>We wi</a:t>
            </a:r>
            <a:r>
              <a:rPr lang="en-US" sz="2300" dirty="0">
                <a:ln w="0"/>
                <a:effectLst>
                  <a:outerShdw blurRad="38100" dist="19050" dir="2700000" algn="tl" rotWithShape="0">
                    <a:schemeClr val="dk1">
                      <a:alpha val="40000"/>
                    </a:schemeClr>
                  </a:outerShdw>
                </a:effectLst>
              </a:rPr>
              <a:t>ll annotate the passage together.</a:t>
            </a:r>
          </a:p>
          <a:p>
            <a:pPr marL="514350" indent="-514350">
              <a:buAutoNum type="arabicPeriod"/>
            </a:pPr>
            <a:endParaRPr lang="en-US" sz="2300" dirty="0">
              <a:ln w="0"/>
              <a:effectLst>
                <a:outerShdw blurRad="38100" dist="19050" dir="2700000" algn="tl" rotWithShape="0">
                  <a:schemeClr val="dk1">
                    <a:alpha val="40000"/>
                  </a:schemeClr>
                </a:outerShdw>
              </a:effectLst>
            </a:endParaRPr>
          </a:p>
          <a:p>
            <a:pPr marL="514350" indent="-514350">
              <a:buAutoNum type="arabicPeriod"/>
            </a:pPr>
            <a:r>
              <a:rPr lang="en-US" sz="2300" dirty="0">
                <a:ln w="0"/>
                <a:effectLst>
                  <a:outerShdw blurRad="38100" dist="19050" dir="2700000" algn="tl" rotWithShape="0">
                    <a:schemeClr val="dk1">
                      <a:alpha val="40000"/>
                    </a:schemeClr>
                  </a:outerShdw>
                </a:effectLst>
              </a:rPr>
              <a:t>We will read this part of Act 1 Scene 2 in the original Shakespeare. </a:t>
            </a:r>
            <a:endParaRPr lang="en-US" sz="2300" b="0" cap="none" spc="0" dirty="0">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CF2248BD-5602-2E3F-F7BC-EA86F705AA6F}"/>
              </a:ext>
            </a:extLst>
          </p:cNvPr>
          <p:cNvSpPr txBox="1"/>
          <p:nvPr/>
        </p:nvSpPr>
        <p:spPr>
          <a:xfrm>
            <a:off x="426218" y="569991"/>
            <a:ext cx="6096000" cy="600164"/>
          </a:xfrm>
          <a:prstGeom prst="rect">
            <a:avLst/>
          </a:prstGeom>
          <a:noFill/>
        </p:spPr>
        <p:txBody>
          <a:bodyPr wrap="square">
            <a:spAutoFit/>
          </a:bodyPr>
          <a:lstStyle/>
          <a:p>
            <a:r>
              <a:rPr lang="en-US" sz="3300" b="0" cap="none" spc="0" dirty="0">
                <a:ln w="0"/>
                <a:solidFill>
                  <a:srgbClr val="C00000"/>
                </a:solidFill>
                <a:effectLst>
                  <a:outerShdw blurRad="38100" dist="19050" dir="2700000" algn="tl" rotWithShape="0">
                    <a:schemeClr val="dk1">
                      <a:alpha val="40000"/>
                    </a:schemeClr>
                  </a:outerShdw>
                </a:effectLst>
              </a:rPr>
              <a:t>Act 1 Scene 2</a:t>
            </a:r>
            <a:endParaRPr lang="en-GB" sz="3300" dirty="0">
              <a:solidFill>
                <a:srgbClr val="C00000"/>
              </a:solidFill>
            </a:endParaRPr>
          </a:p>
        </p:txBody>
      </p:sp>
      <p:sp>
        <p:nvSpPr>
          <p:cNvPr id="7" name="Arrow: Right 6">
            <a:extLst>
              <a:ext uri="{FF2B5EF4-FFF2-40B4-BE49-F238E27FC236}">
                <a16:creationId xmlns:a16="http://schemas.microsoft.com/office/drawing/2014/main" id="{834AB584-CE6F-CE15-F462-FEF813B994C3}"/>
              </a:ext>
            </a:extLst>
          </p:cNvPr>
          <p:cNvSpPr/>
          <p:nvPr/>
        </p:nvSpPr>
        <p:spPr>
          <a:xfrm rot="5400000">
            <a:off x="2760461" y="1411527"/>
            <a:ext cx="827349" cy="60016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5FBD8F1-8DF5-A53A-5CFE-0E5696C7633B}"/>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378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nodePh="1">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nodePh="1">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7F72E1-3E07-7B8F-D397-1C37A49C9A8F}"/>
              </a:ext>
            </a:extLst>
          </p:cNvPr>
          <p:cNvSpPr txBox="1"/>
          <p:nvPr/>
        </p:nvSpPr>
        <p:spPr>
          <a:xfrm>
            <a:off x="-63059" y="-68856"/>
            <a:ext cx="6187748" cy="7325082"/>
          </a:xfrm>
          <a:prstGeom prst="rect">
            <a:avLst/>
          </a:prstGeom>
          <a:noFill/>
        </p:spPr>
        <p:txBody>
          <a:bodyPr wrap="square" rtlCol="0">
            <a:spAutoFit/>
          </a:bodyPr>
          <a:lstStyle/>
          <a:p>
            <a:pPr algn="l" fontAlgn="base"/>
            <a:r>
              <a:rPr lang="en-US" sz="1000" b="0" i="0" dirty="0">
                <a:solidFill>
                  <a:srgbClr val="333333"/>
                </a:solidFill>
                <a:effectLst/>
                <a:latin typeface="open sans" panose="020B0606030504020204" pitchFamily="34" charset="0"/>
              </a:rPr>
              <a:t>Iago had sent a serving man to call Othello out of the inn and now he was briefing the General on the latest developments.‘ Although I’ve killed men in war, as a matter of conscience I wouldn’t deliberately murder anyone. Sometimes I think I don’t have enough bad in me to do myself any good. I wanted to stab him here between the ribs about nine or ten times,’ he said.</a:t>
            </a:r>
          </a:p>
          <a:p>
            <a:pPr algn="l" fontAlgn="base"/>
            <a:r>
              <a:rPr lang="en-US" sz="1000" b="0" i="0" dirty="0">
                <a:solidFill>
                  <a:srgbClr val="333333"/>
                </a:solidFill>
                <a:effectLst/>
                <a:latin typeface="open sans" panose="020B0606030504020204" pitchFamily="34" charset="0"/>
              </a:rPr>
              <a:t>‘It’s better that that you didn’t,’ the General told him.</a:t>
            </a:r>
          </a:p>
          <a:p>
            <a:pPr algn="l" fontAlgn="base"/>
            <a:endParaRPr lang="en-US" sz="1000" b="0" i="0" dirty="0">
              <a:solidFill>
                <a:srgbClr val="333333"/>
              </a:solidFill>
              <a:effectLst/>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‘No!’ said Iago. ‘He went on and on and said such disgusting, provocative things about you, so much so that with my lack of godliness I found it difficult to stop myself.’</a:t>
            </a:r>
          </a:p>
          <a:p>
            <a:pPr algn="l" fontAlgn="base"/>
            <a:r>
              <a:rPr lang="en-US" sz="1000" b="0" i="0" dirty="0">
                <a:solidFill>
                  <a:srgbClr val="333333"/>
                </a:solidFill>
                <a:effectLst/>
                <a:latin typeface="open sans" panose="020B0606030504020204" pitchFamily="34" charset="0"/>
              </a:rPr>
              <a:t>When Othello said nothing he continued.</a:t>
            </a:r>
          </a:p>
          <a:p>
            <a:pPr algn="l" fontAlgn="base"/>
            <a:endParaRPr lang="en-US" sz="1000" dirty="0">
              <a:solidFill>
                <a:srgbClr val="333333"/>
              </a:solidFill>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‘But tell me Sir, did you get married? Because one thing you can be sure of is that the Magnifico is very popular and can command at least twice as many votes as the Duke can. He will dissolve the marriage or </a:t>
            </a:r>
            <a:r>
              <a:rPr lang="en-US" sz="1000" b="0" i="0" dirty="0" err="1">
                <a:solidFill>
                  <a:srgbClr val="333333"/>
                </a:solidFill>
                <a:effectLst/>
                <a:latin typeface="open sans" panose="020B0606030504020204" pitchFamily="34" charset="0"/>
              </a:rPr>
              <a:t>penalise</a:t>
            </a:r>
            <a:r>
              <a:rPr lang="en-US" sz="1000" b="0" i="0" dirty="0">
                <a:solidFill>
                  <a:srgbClr val="333333"/>
                </a:solidFill>
                <a:effectLst/>
                <a:latin typeface="open sans" panose="020B0606030504020204" pitchFamily="34" charset="0"/>
              </a:rPr>
              <a:t> you as much as the law, with all his ability to enforce it, will allow him to.’</a:t>
            </a:r>
          </a:p>
          <a:p>
            <a:pPr algn="l" fontAlgn="base"/>
            <a:r>
              <a:rPr lang="en-US" sz="1000" b="0" i="0" dirty="0">
                <a:solidFill>
                  <a:srgbClr val="333333"/>
                </a:solidFill>
                <a:effectLst/>
                <a:latin typeface="open sans" panose="020B0606030504020204" pitchFamily="34" charset="0"/>
              </a:rPr>
              <a:t>‘Let him do his worst,’ said Othello. </a:t>
            </a:r>
          </a:p>
          <a:p>
            <a:pPr algn="l" fontAlgn="base"/>
            <a:endParaRPr lang="en-US" sz="1000" dirty="0">
              <a:solidFill>
                <a:srgbClr val="333333"/>
              </a:solidFill>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‘My record of service to the senate will contradict his complaints. That record is something I haven’t yet revealed: I would only talk about it if I thought that boasting was a virtue. I come from a royal line and I’ve earned the position I’ve reached. You should know, too, Iago, except that I love gentle Desdemona, I would never have risked my freedom for all the sea’s worth. But look there. What are those lights coming this way?’</a:t>
            </a:r>
          </a:p>
          <a:p>
            <a:pPr algn="l" fontAlgn="base"/>
            <a:endParaRPr lang="en-US" sz="1000" b="0" i="0" dirty="0">
              <a:solidFill>
                <a:srgbClr val="333333"/>
              </a:solidFill>
              <a:effectLst/>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‘That’s the father and his friends,’ said Iago. ‘You’d better go inside.’</a:t>
            </a:r>
          </a:p>
          <a:p>
            <a:pPr algn="l" fontAlgn="base"/>
            <a:r>
              <a:rPr lang="en-US" sz="1000" b="0" i="0" dirty="0">
                <a:solidFill>
                  <a:srgbClr val="333333"/>
                </a:solidFill>
                <a:effectLst/>
                <a:latin typeface="open sans" panose="020B0606030504020204" pitchFamily="34" charset="0"/>
              </a:rPr>
              <a:t>‘Not I,’ said Othello. ‘I have to face them. Everything about me, and my clear conscience, will show me to be in the right. Is it them?’</a:t>
            </a:r>
          </a:p>
          <a:p>
            <a:pPr algn="l" fontAlgn="base"/>
            <a:r>
              <a:rPr lang="en-US" sz="1000" b="0" i="0" dirty="0">
                <a:solidFill>
                  <a:srgbClr val="333333"/>
                </a:solidFill>
                <a:effectLst/>
                <a:latin typeface="open sans" panose="020B0606030504020204" pitchFamily="34" charset="0"/>
              </a:rPr>
              <a:t>‘By Janus, I don‘t think it is,’ said Iago as the men, carrying torches, came closer.</a:t>
            </a:r>
          </a:p>
          <a:p>
            <a:pPr algn="l" fontAlgn="base"/>
            <a:r>
              <a:rPr lang="en-US" sz="1000" b="0" i="0" dirty="0">
                <a:solidFill>
                  <a:srgbClr val="333333"/>
                </a:solidFill>
                <a:effectLst/>
                <a:latin typeface="open sans" panose="020B0606030504020204" pitchFamily="34" charset="0"/>
              </a:rPr>
              <a:t>‘Those are the Duke’s men. And my Lieutenant!’ said Othello. ‘Good evening, friends, what’s up?’</a:t>
            </a:r>
          </a:p>
          <a:p>
            <a:pPr algn="l" fontAlgn="base"/>
            <a:endParaRPr lang="en-US" sz="1000" b="0" i="0" dirty="0">
              <a:solidFill>
                <a:srgbClr val="333333"/>
              </a:solidFill>
              <a:effectLst/>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Michael Cassio shook his hand. ‘The Duke sends his compliments, General, and desires your immediate attendance. Right now.’</a:t>
            </a:r>
          </a:p>
          <a:p>
            <a:pPr algn="l" fontAlgn="base"/>
            <a:r>
              <a:rPr lang="en-US" sz="1000" b="0" i="0" dirty="0">
                <a:solidFill>
                  <a:srgbClr val="333333"/>
                </a:solidFill>
                <a:effectLst/>
                <a:latin typeface="open sans" panose="020B0606030504020204" pitchFamily="34" charset="0"/>
              </a:rPr>
              <a:t>‘What do you think it’s about?’</a:t>
            </a:r>
          </a:p>
          <a:p>
            <a:pPr algn="l" fontAlgn="base"/>
            <a:endParaRPr lang="en-US" sz="1000" b="0" i="0" dirty="0">
              <a:solidFill>
                <a:srgbClr val="333333"/>
              </a:solidFill>
              <a:effectLst/>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‘Some news from Cyprus, as far as I can gather. It’s a matter of some urgency. The fleet has sent a dozen messengers one after the other, all on top of each other. Many of the consuls have got up and gathered together, and they’re at the Duke’s already. They’ve been frantically looking for you and when you weren’t at your lodging they sent about three separate parties to search for you.’</a:t>
            </a:r>
          </a:p>
          <a:p>
            <a:pPr algn="l" fontAlgn="base"/>
            <a:endParaRPr lang="en-US" sz="1000" dirty="0">
              <a:solidFill>
                <a:srgbClr val="333333"/>
              </a:solidFill>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‘Well I’m glad it was you who found me,’ said Othello. I have some business in the inn and then ‘I’ll go with you.’</a:t>
            </a:r>
          </a:p>
          <a:p>
            <a:pPr algn="l" fontAlgn="base"/>
            <a:r>
              <a:rPr lang="en-US" sz="1000" b="0" i="0" dirty="0">
                <a:solidFill>
                  <a:srgbClr val="333333"/>
                </a:solidFill>
                <a:effectLst/>
                <a:latin typeface="open sans" panose="020B0606030504020204" pitchFamily="34" charset="0"/>
              </a:rPr>
              <a:t>When he had gone Cassio turned to Iago. ‘Ensign, what’s he doing here?’</a:t>
            </a:r>
          </a:p>
          <a:p>
            <a:pPr algn="l" fontAlgn="base"/>
            <a:r>
              <a:rPr lang="en-US" sz="1000" b="0" i="0" dirty="0">
                <a:solidFill>
                  <a:srgbClr val="333333"/>
                </a:solidFill>
                <a:effectLst/>
                <a:latin typeface="open sans" panose="020B0606030504020204" pitchFamily="34" charset="0"/>
              </a:rPr>
              <a:t>Iago grinned. ‘He’s boarded a well-stocked ship tonight and if he can get away with it he’s made forever.’</a:t>
            </a:r>
          </a:p>
          <a:p>
            <a:pPr algn="l" fontAlgn="base"/>
            <a:r>
              <a:rPr lang="en-US" sz="1000" b="0" i="0" dirty="0">
                <a:solidFill>
                  <a:srgbClr val="333333"/>
                </a:solidFill>
                <a:effectLst/>
                <a:latin typeface="open sans" panose="020B0606030504020204" pitchFamily="34" charset="0"/>
              </a:rPr>
              <a:t>‘I don’t understand,’ said Cassio.</a:t>
            </a:r>
          </a:p>
          <a:p>
            <a:pPr algn="l" fontAlgn="base"/>
            <a:r>
              <a:rPr lang="en-US" sz="1000" b="0" i="0" dirty="0">
                <a:solidFill>
                  <a:srgbClr val="333333"/>
                </a:solidFill>
                <a:effectLst/>
                <a:latin typeface="open sans" panose="020B0606030504020204" pitchFamily="34" charset="0"/>
              </a:rPr>
              <a:t>‘He’s married.’</a:t>
            </a:r>
          </a:p>
          <a:p>
            <a:pPr algn="l" fontAlgn="base"/>
            <a:r>
              <a:rPr lang="en-US" sz="1000" b="0" i="0" dirty="0">
                <a:solidFill>
                  <a:srgbClr val="333333"/>
                </a:solidFill>
                <a:effectLst/>
                <a:latin typeface="open sans" panose="020B0606030504020204" pitchFamily="34" charset="0"/>
              </a:rPr>
              <a:t>‘Who to?’</a:t>
            </a:r>
          </a:p>
          <a:p>
            <a:pPr algn="l" fontAlgn="base"/>
            <a:r>
              <a:rPr lang="en-US" sz="1000" b="0" i="0" dirty="0">
                <a:solidFill>
                  <a:srgbClr val="333333"/>
                </a:solidFill>
                <a:effectLst/>
                <a:latin typeface="open sans" panose="020B0606030504020204" pitchFamily="34" charset="0"/>
              </a:rPr>
              <a:t>‘Why, to…’ Iago stopped as Othello came through the door. ‘Come on Captain,’ he said. ‘Let’s go.’</a:t>
            </a:r>
          </a:p>
          <a:p>
            <a:pPr algn="l" fontAlgn="base"/>
            <a:endParaRPr lang="en-US" sz="1000" b="0" i="0" dirty="0">
              <a:solidFill>
                <a:srgbClr val="333333"/>
              </a:solidFill>
              <a:effectLst/>
              <a:latin typeface="open sans" panose="020B0606030504020204" pitchFamily="34" charset="0"/>
            </a:endParaRPr>
          </a:p>
          <a:p>
            <a:pPr algn="l" fontAlgn="base"/>
            <a:endParaRPr lang="en-US" sz="1000" b="0" i="0" dirty="0">
              <a:solidFill>
                <a:srgbClr val="333333"/>
              </a:solidFill>
              <a:effectLst/>
              <a:latin typeface="open sans" panose="020B0606030504020204" pitchFamily="34" charset="0"/>
            </a:endParaRPr>
          </a:p>
        </p:txBody>
      </p:sp>
      <p:sp>
        <p:nvSpPr>
          <p:cNvPr id="5" name="TextBox 4">
            <a:extLst>
              <a:ext uri="{FF2B5EF4-FFF2-40B4-BE49-F238E27FC236}">
                <a16:creationId xmlns:a16="http://schemas.microsoft.com/office/drawing/2014/main" id="{B4854CEA-B23E-43E9-E58B-FE1997AEC04A}"/>
              </a:ext>
            </a:extLst>
          </p:cNvPr>
          <p:cNvSpPr txBox="1"/>
          <p:nvPr/>
        </p:nvSpPr>
        <p:spPr>
          <a:xfrm>
            <a:off x="6096000" y="-68856"/>
            <a:ext cx="6095999" cy="7325082"/>
          </a:xfrm>
          <a:prstGeom prst="rect">
            <a:avLst/>
          </a:prstGeom>
          <a:noFill/>
        </p:spPr>
        <p:txBody>
          <a:bodyPr wrap="square" rtlCol="0">
            <a:spAutoFit/>
          </a:bodyPr>
          <a:lstStyle/>
          <a:p>
            <a:pPr algn="l" fontAlgn="base"/>
            <a:r>
              <a:rPr lang="en-US" sz="1000" b="0" i="0" dirty="0">
                <a:solidFill>
                  <a:srgbClr val="333333"/>
                </a:solidFill>
                <a:effectLst/>
                <a:latin typeface="open sans" panose="020B0606030504020204" pitchFamily="34" charset="0"/>
              </a:rPr>
              <a:t>More men with torches were approaching.</a:t>
            </a:r>
          </a:p>
          <a:p>
            <a:pPr algn="l" fontAlgn="base"/>
            <a:r>
              <a:rPr lang="en-US" sz="1000" b="0" i="0" dirty="0">
                <a:solidFill>
                  <a:srgbClr val="333333"/>
                </a:solidFill>
                <a:effectLst/>
                <a:latin typeface="open sans" panose="020B0606030504020204" pitchFamily="34" charset="0"/>
              </a:rPr>
              <a:t>‘Another party looking for you,’ said Cassio.</a:t>
            </a:r>
          </a:p>
          <a:p>
            <a:pPr algn="l" fontAlgn="base"/>
            <a:r>
              <a:rPr lang="en-US" sz="1000" b="0" i="0" dirty="0">
                <a:solidFill>
                  <a:srgbClr val="333333"/>
                </a:solidFill>
                <a:effectLst/>
                <a:latin typeface="open sans" panose="020B0606030504020204" pitchFamily="34" charset="0"/>
              </a:rPr>
              <a:t>When they were near Iago stopped Othello with a hand on his shoulder. ‘It’s Brabantio, General. Be careful, he’s dangerous.’</a:t>
            </a:r>
          </a:p>
          <a:p>
            <a:pPr algn="l" fontAlgn="base"/>
            <a:r>
              <a:rPr lang="en-US" sz="1000" b="0" i="0" dirty="0">
                <a:solidFill>
                  <a:srgbClr val="333333"/>
                </a:solidFill>
                <a:effectLst/>
                <a:latin typeface="open sans" panose="020B0606030504020204" pitchFamily="34" charset="0"/>
              </a:rPr>
              <a:t>‘Stop there,’ Othello called.</a:t>
            </a:r>
          </a:p>
          <a:p>
            <a:pPr algn="l" fontAlgn="base"/>
            <a:r>
              <a:rPr lang="en-US" sz="1000" b="0" i="0" dirty="0">
                <a:solidFill>
                  <a:srgbClr val="333333"/>
                </a:solidFill>
                <a:effectLst/>
                <a:latin typeface="open sans" panose="020B0606030504020204" pitchFamily="34" charset="0"/>
              </a:rPr>
              <a:t>Roderigo was at the front of the oncoming group, walking at Brabantio’s side. ‘Signor,’ he said. ‘It’s the Moor.’</a:t>
            </a:r>
          </a:p>
          <a:p>
            <a:pPr algn="l" fontAlgn="base"/>
            <a:r>
              <a:rPr lang="en-US" sz="1000" b="0" i="0" dirty="0">
                <a:solidFill>
                  <a:srgbClr val="333333"/>
                </a:solidFill>
                <a:effectLst/>
                <a:latin typeface="open sans" panose="020B0606030504020204" pitchFamily="34" charset="0"/>
              </a:rPr>
              <a:t>‘Bring him down,’ yelled Brabantio. ‘Thief!’</a:t>
            </a:r>
          </a:p>
          <a:p>
            <a:pPr algn="l" fontAlgn="base"/>
            <a:endParaRPr lang="en-US" sz="1000" dirty="0">
              <a:solidFill>
                <a:srgbClr val="333333"/>
              </a:solidFill>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Iago stepped in front of Othello and drew his sword. ‘You, Roderigo,’ he said. ‘Come on, I am for you.’</a:t>
            </a:r>
          </a:p>
          <a:p>
            <a:pPr algn="l" fontAlgn="base"/>
            <a:r>
              <a:rPr lang="en-US" sz="1000" b="0" i="0" dirty="0">
                <a:solidFill>
                  <a:srgbClr val="333333"/>
                </a:solidFill>
                <a:effectLst/>
                <a:latin typeface="open sans" panose="020B0606030504020204" pitchFamily="34" charset="0"/>
              </a:rPr>
              <a:t>Roderigo understood the </a:t>
            </a:r>
            <a:r>
              <a:rPr lang="en-US" sz="1000" b="0" i="0" dirty="0" err="1">
                <a:solidFill>
                  <a:srgbClr val="333333"/>
                </a:solidFill>
                <a:effectLst/>
                <a:latin typeface="open sans" panose="020B0606030504020204" pitchFamily="34" charset="0"/>
              </a:rPr>
              <a:t>pretence</a:t>
            </a:r>
            <a:r>
              <a:rPr lang="en-US" sz="1000" b="0" i="0" dirty="0">
                <a:solidFill>
                  <a:srgbClr val="333333"/>
                </a:solidFill>
                <a:effectLst/>
                <a:latin typeface="open sans" panose="020B0606030504020204" pitchFamily="34" charset="0"/>
              </a:rPr>
              <a:t> and drew his sword too, but before he could find out how such a situation was going to be resolved Othello came between them.</a:t>
            </a:r>
          </a:p>
          <a:p>
            <a:pPr algn="l" fontAlgn="base"/>
            <a:r>
              <a:rPr lang="en-US" sz="1000" b="0" i="0" dirty="0">
                <a:solidFill>
                  <a:srgbClr val="333333"/>
                </a:solidFill>
                <a:effectLst/>
                <a:latin typeface="open sans" panose="020B0606030504020204" pitchFamily="34" charset="0"/>
              </a:rPr>
              <a:t>‘Keep your bright swords up,’ he said, ‘or the dew will rust them.’ He took a few steps towards Brabantio. ‘Good Signor,’ he said. ‘You have more authority with your age and wisdom than with your weapons.’</a:t>
            </a:r>
          </a:p>
          <a:p>
            <a:pPr algn="l" fontAlgn="base"/>
            <a:endParaRPr lang="en-US" sz="1000" b="0" i="0" dirty="0">
              <a:solidFill>
                <a:srgbClr val="333333"/>
              </a:solidFill>
              <a:effectLst/>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Brabantio went right up to the General and thrust his chin out. ‘Oh you foul thief!’ he said. ‘Where have you hidden my daughter? Devil that you are, you’ve put a spell on her. It’s obvious that such a young, beautiful and happy girl, one who was so opposed to marriage that she even avoided the most wealthy and handsome young men in Venice, would never run away to the sooty embrace of such a thing as you unless she had been bound in chains of magic – a thing to be afraid of, not delighted in.</a:t>
            </a:r>
          </a:p>
          <a:p>
            <a:pPr algn="l" fontAlgn="base"/>
            <a:endParaRPr lang="en-US" sz="1000" dirty="0">
              <a:solidFill>
                <a:srgbClr val="333333"/>
              </a:solidFill>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I’m convinced that the only thing that makes sense is that you’ve cast an evil spell on her and taken advantage of her youth by plying her with drugs or poisons to </a:t>
            </a:r>
            <a:r>
              <a:rPr lang="en-US" sz="1000" b="0" i="0" dirty="0" err="1">
                <a:solidFill>
                  <a:srgbClr val="333333"/>
                </a:solidFill>
                <a:effectLst/>
                <a:latin typeface="open sans" panose="020B0606030504020204" pitchFamily="34" charset="0"/>
              </a:rPr>
              <a:t>paralyse</a:t>
            </a:r>
            <a:r>
              <a:rPr lang="en-US" sz="1000" b="0" i="0" dirty="0">
                <a:solidFill>
                  <a:srgbClr val="333333"/>
                </a:solidFill>
                <a:effectLst/>
                <a:latin typeface="open sans" panose="020B0606030504020204" pitchFamily="34" charset="0"/>
              </a:rPr>
              <a:t> her. I’ll dispute it and I’ll win. I’m therefore arresting you and taking you into custody for being an abuser and for illegally practicing witchcraft..’ He pointed to two burly servants. ‘Take hold of him. If he resists, restrain him even if you have to do it by force.’</a:t>
            </a:r>
          </a:p>
          <a:p>
            <a:pPr algn="l" fontAlgn="base"/>
            <a:endParaRPr lang="en-US" sz="1000" b="0" i="0" dirty="0">
              <a:solidFill>
                <a:srgbClr val="333333"/>
              </a:solidFill>
              <a:effectLst/>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The men started forward but Othello didn’t move. Iago had drawn his sword again and was threatening the servants. Othello put his hand up and spoke calmly. ‘Wait. Those on my side and the others. When I have to fight I know it without anyone telling me. Where would you like me to go to answer to this charge?’</a:t>
            </a:r>
          </a:p>
          <a:p>
            <a:pPr algn="l" fontAlgn="base"/>
            <a:r>
              <a:rPr lang="en-US" sz="1000" b="0" i="0" dirty="0">
                <a:solidFill>
                  <a:srgbClr val="333333"/>
                </a:solidFill>
                <a:effectLst/>
                <a:latin typeface="open sans" panose="020B0606030504020204" pitchFamily="34" charset="0"/>
              </a:rPr>
              <a:t>Brabantio snorted. ‘To prison, until the court is ready to call you for trial.’</a:t>
            </a:r>
          </a:p>
          <a:p>
            <a:pPr algn="l" fontAlgn="base"/>
            <a:endParaRPr lang="en-US" sz="1000" dirty="0">
              <a:solidFill>
                <a:srgbClr val="333333"/>
              </a:solidFill>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‘What if I obey?’ said Othello, still speaking calmly. ‘What will the Duke say? His messengers are right here – come on state business – to take me to him.’</a:t>
            </a:r>
          </a:p>
          <a:p>
            <a:pPr algn="l" fontAlgn="base"/>
            <a:r>
              <a:rPr lang="en-US" sz="1000" b="0" i="0" dirty="0">
                <a:solidFill>
                  <a:srgbClr val="333333"/>
                </a:solidFill>
                <a:effectLst/>
                <a:latin typeface="open sans" panose="020B0606030504020204" pitchFamily="34" charset="0"/>
              </a:rPr>
              <a:t>One of the Duke’s officers nodded. ‘It’s true, most worthy signor. The</a:t>
            </a:r>
            <a:br>
              <a:rPr lang="en-US" sz="1000" b="0" i="0" dirty="0">
                <a:solidFill>
                  <a:srgbClr val="333333"/>
                </a:solidFill>
                <a:effectLst/>
                <a:latin typeface="open sans" panose="020B0606030504020204" pitchFamily="34" charset="0"/>
              </a:rPr>
            </a:br>
            <a:r>
              <a:rPr lang="en-US" sz="1000" b="0" i="0" dirty="0">
                <a:solidFill>
                  <a:srgbClr val="333333"/>
                </a:solidFill>
                <a:effectLst/>
                <a:latin typeface="open sans" panose="020B0606030504020204" pitchFamily="34" charset="0"/>
              </a:rPr>
              <a:t>Duke’s in council and I’m sure you’ve been sent for too.’</a:t>
            </a:r>
          </a:p>
          <a:p>
            <a:pPr algn="l" fontAlgn="base"/>
            <a:r>
              <a:rPr lang="en-US" sz="1000" b="0" i="0" dirty="0">
                <a:solidFill>
                  <a:srgbClr val="333333"/>
                </a:solidFill>
                <a:effectLst/>
                <a:latin typeface="open sans" panose="020B0606030504020204" pitchFamily="34" charset="0"/>
              </a:rPr>
              <a:t>‘What?’ said Brabantio. ‘The Duke in council?’ At this time of night? Take him anyway. My cause isn’t an idle one. The Duke himself, or any of his brothers of the state, couldn’t do anything else but feel this wrong as though it were their own, because if such actions were allowed our statesmen would all become slaves and pagans.’</a:t>
            </a:r>
          </a:p>
          <a:p>
            <a:pPr algn="l" fontAlgn="base"/>
            <a:r>
              <a:rPr lang="en-US" sz="1000" b="0" i="0" dirty="0">
                <a:solidFill>
                  <a:srgbClr val="333333"/>
                </a:solidFill>
                <a:effectLst/>
                <a:latin typeface="open sans" panose="020B0606030504020204" pitchFamily="34" charset="0"/>
              </a:rPr>
              <a:t>But no-one dared lay hands on Othello and both groups set off for the palace together.</a:t>
            </a:r>
          </a:p>
          <a:p>
            <a:pPr algn="l" fontAlgn="base"/>
            <a:endParaRPr lang="en-US" sz="1000" b="0" i="0" dirty="0">
              <a:solidFill>
                <a:srgbClr val="333333"/>
              </a:solidFill>
              <a:effectLst/>
              <a:latin typeface="open sans" panose="020B0606030504020204" pitchFamily="34" charset="0"/>
            </a:endParaRPr>
          </a:p>
          <a:p>
            <a:pPr algn="l" fontAlgn="base"/>
            <a:endParaRPr lang="en-US" sz="1000"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293514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Sans">
      <a:majorFont>
        <a:latin typeface="Berlin Sans FB"/>
        <a:ea typeface=""/>
        <a:cs typeface=""/>
      </a:majorFont>
      <a:minorFont>
        <a:latin typeface="Berlin Sans F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3540</TotalTime>
  <Words>2035</Words>
  <Application>Microsoft Office PowerPoint</Application>
  <PresentationFormat>Widescreen</PresentationFormat>
  <Paragraphs>152</Paragraphs>
  <Slides>14</Slides>
  <Notes>0</Notes>
  <HiddenSlides>1</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Berlin Sans FB</vt:lpstr>
      <vt:lpstr>open sans</vt:lpstr>
      <vt:lpstr>Office Theme</vt:lpstr>
      <vt:lpstr>PowerPoint Presentation</vt:lpstr>
      <vt:lpstr>PowerPoint Presentation</vt:lpstr>
      <vt:lpstr>PowerPoint Presentation</vt:lpstr>
      <vt:lpstr>What’s going on in Scene 2 of Othello?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 quiz </vt:lpstr>
      <vt:lpstr>Quick quiz </vt:lpstr>
      <vt:lpstr>What’s going on in Scene 2 of Othello?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still study William Shakespeare?</dc:title>
  <dc:creator>Andy Roberts</dc:creator>
  <cp:lastModifiedBy>Andy Roberts</cp:lastModifiedBy>
  <cp:revision>82</cp:revision>
  <cp:lastPrinted>2022-09-12T16:46:34Z</cp:lastPrinted>
  <dcterms:created xsi:type="dcterms:W3CDTF">2022-09-01T20:12:44Z</dcterms:created>
  <dcterms:modified xsi:type="dcterms:W3CDTF">2022-09-12T16:46:34Z</dcterms:modified>
</cp:coreProperties>
</file>